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1" r:id="rId1"/>
    <p:sldMasterId id="2147483855" r:id="rId2"/>
  </p:sldMasterIdLst>
  <p:notesMasterIdLst>
    <p:notesMasterId r:id="rId26"/>
  </p:notesMasterIdLst>
  <p:handoutMasterIdLst>
    <p:handoutMasterId r:id="rId27"/>
  </p:handoutMasterIdLst>
  <p:sldIdLst>
    <p:sldId id="258" r:id="rId3"/>
    <p:sldId id="286" r:id="rId4"/>
    <p:sldId id="287" r:id="rId5"/>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 id="306" r:id="rId24"/>
    <p:sldId id="280" r:id="rId25"/>
  </p:sldIdLst>
  <p:sldSz cx="9144000" cy="6858000" type="screen4x3"/>
  <p:notesSz cx="6797675" cy="9926638"/>
  <p:custDataLst>
    <p:tags r:id="rId28"/>
  </p:custDataLst>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D6701"/>
    <a:srgbClr val="FF741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362" autoAdjust="0"/>
    <p:restoredTop sz="94682" autoAdjust="0"/>
  </p:normalViewPr>
  <p:slideViewPr>
    <p:cSldViewPr>
      <p:cViewPr varScale="1">
        <p:scale>
          <a:sx n="103" d="100"/>
          <a:sy n="103" d="100"/>
        </p:scale>
        <p:origin x="-25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1" d="100"/>
          <a:sy n="61" d="100"/>
        </p:scale>
        <p:origin x="-2136" y="-84"/>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dirty="0">
                <a:latin typeface="Arial" pitchFamily="34" charset="0"/>
              </a:defRPr>
            </a:lvl1pPr>
          </a:lstStyle>
          <a:p>
            <a:pPr>
              <a:defRPr/>
            </a:pPr>
            <a:endParaRPr lang="es-ES"/>
          </a:p>
        </p:txBody>
      </p:sp>
      <p:sp>
        <p:nvSpPr>
          <p:cNvPr id="58371"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8582E22C-8FEB-4EB3-9F85-7A1A57F13F32}" type="datetimeFigureOut">
              <a:rPr lang="es-ES"/>
              <a:pPr>
                <a:defRPr/>
              </a:pPr>
              <a:t>02/02/2011</a:t>
            </a:fld>
            <a:endParaRPr lang="es-ES" dirty="0"/>
          </a:p>
        </p:txBody>
      </p:sp>
      <p:sp>
        <p:nvSpPr>
          <p:cNvPr id="58372"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dirty="0">
                <a:latin typeface="Arial" pitchFamily="34" charset="0"/>
              </a:defRPr>
            </a:lvl1pPr>
          </a:lstStyle>
          <a:p>
            <a:pPr>
              <a:defRPr/>
            </a:pPr>
            <a:endParaRPr lang="es-ES"/>
          </a:p>
        </p:txBody>
      </p:sp>
      <p:sp>
        <p:nvSpPr>
          <p:cNvPr id="58373"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ECDC5C34-1568-40DA-8823-8B05EBFDC45D}" type="slidenum">
              <a:rPr lang="es-ES"/>
              <a:pPr>
                <a:defRPr/>
              </a:pPr>
              <a:t>‹Nº›</a:t>
            </a:fld>
            <a:endParaRPr lang="es-E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s-ES"/>
          </a:p>
        </p:txBody>
      </p:sp>
      <p:sp>
        <p:nvSpPr>
          <p:cNvPr id="3" name="2 Marcador de fecha"/>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0543115-EE3B-451B-9194-B64BA310032B}" type="datetimeFigureOut">
              <a:rPr lang="es-ES"/>
              <a:pPr>
                <a:defRPr/>
              </a:pPr>
              <a:t>02/02/2011</a:t>
            </a:fld>
            <a:endParaRPr lang="es-ES" dirty="0"/>
          </a:p>
        </p:txBody>
      </p:sp>
      <p:sp>
        <p:nvSpPr>
          <p:cNvPr id="4" name="3 Marcador de imagen de diapositiva"/>
          <p:cNvSpPr>
            <a:spLocks noGrp="1" noRot="1" noChangeAspect="1"/>
          </p:cNvSpPr>
          <p:nvPr>
            <p:ph type="sldImg" idx="2"/>
          </p:nvPr>
        </p:nvSpPr>
        <p:spPr>
          <a:xfrm>
            <a:off x="915988" y="744538"/>
            <a:ext cx="4965700" cy="3722687"/>
          </a:xfrm>
          <a:prstGeom prst="rect">
            <a:avLst/>
          </a:prstGeom>
          <a:noFill/>
          <a:ln w="12700">
            <a:solidFill>
              <a:prstClr val="black"/>
            </a:solidFill>
          </a:ln>
        </p:spPr>
        <p:txBody>
          <a:bodyPr vert="horz" lIns="91440" tIns="45720" rIns="91440" bIns="45720" rtlCol="0" anchor="ctr"/>
          <a:lstStyle/>
          <a:p>
            <a:pPr lvl="0"/>
            <a:endParaRPr lang="es-ES" noProof="0" dirty="0"/>
          </a:p>
        </p:txBody>
      </p:sp>
      <p:sp>
        <p:nvSpPr>
          <p:cNvPr id="5" name="4 Marcador de notas"/>
          <p:cNvSpPr>
            <a:spLocks noGrp="1"/>
          </p:cNvSpPr>
          <p:nvPr>
            <p:ph type="body" sz="quarter" idx="3"/>
          </p:nvPr>
        </p:nvSpPr>
        <p:spPr>
          <a:xfrm>
            <a:off x="679450" y="4714875"/>
            <a:ext cx="5438775" cy="4467225"/>
          </a:xfrm>
          <a:prstGeom prst="rect">
            <a:avLst/>
          </a:prstGeom>
        </p:spPr>
        <p:txBody>
          <a:bodyPr vert="horz" wrap="square" lIns="91440" tIns="45720" rIns="91440" bIns="45720" numCol="1" anchor="t" anchorCtr="0" compatLnSpc="1">
            <a:prstTxWarp prst="textNoShape">
              <a:avLst/>
            </a:prstTxWarp>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s-ES"/>
          </a:p>
        </p:txBody>
      </p:sp>
      <p:sp>
        <p:nvSpPr>
          <p:cNvPr id="7" name="6 Marcador de número de diapositiva"/>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B2F33FCC-D1CA-4946-A653-D92119922328}" type="slidenum">
              <a:rPr lang="es-ES"/>
              <a:pPr>
                <a:defRPr/>
              </a:pPr>
              <a:t>‹Nº›</a:t>
            </a:fld>
            <a:endParaRPr lang="es-E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Marcador de imagen de diapositiva"/>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8195" name="2 Marcador de notas"/>
          <p:cNvSpPr>
            <a:spLocks noGrp="1"/>
          </p:cNvSpPr>
          <p:nvPr>
            <p:ph type="body" idx="1"/>
          </p:nvPr>
        </p:nvSpPr>
        <p:spPr bwMode="auto">
          <a:noFill/>
        </p:spPr>
        <p:txBody>
          <a:bodyPr/>
          <a:lstStyle/>
          <a:p>
            <a:pPr eaLnBrk="1" hangingPunct="1">
              <a:spcBef>
                <a:spcPct val="0"/>
              </a:spcBef>
            </a:pPr>
            <a:endParaRPr lang="es-PA" smtClean="0"/>
          </a:p>
        </p:txBody>
      </p:sp>
      <p:sp>
        <p:nvSpPr>
          <p:cNvPr id="1434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FD65E1A-BF35-4E38-94B7-EE7DC02BFB5B}" type="slidenum">
              <a:rPr lang="es-ES" smtClean="0"/>
              <a:pPr fontAlgn="base">
                <a:spcBef>
                  <a:spcPct val="0"/>
                </a:spcBef>
                <a:spcAft>
                  <a:spcPct val="0"/>
                </a:spcAft>
                <a:defRPr/>
              </a:pPr>
              <a:t>1</a:t>
            </a:fld>
            <a:endParaRPr lang="es-E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Marcador de imagen de diapositiva"/>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11267" name="2 Marcador de notas"/>
          <p:cNvSpPr>
            <a:spLocks noGrp="1"/>
          </p:cNvSpPr>
          <p:nvPr>
            <p:ph type="body" idx="1"/>
          </p:nvPr>
        </p:nvSpPr>
        <p:spPr bwMode="auto">
          <a:noFill/>
        </p:spPr>
        <p:txBody>
          <a:bodyPr/>
          <a:lstStyle/>
          <a:p>
            <a:pPr eaLnBrk="1" hangingPunct="1">
              <a:spcBef>
                <a:spcPct val="0"/>
              </a:spcBef>
            </a:pPr>
            <a:endParaRPr lang="es-PA" smtClean="0"/>
          </a:p>
        </p:txBody>
      </p:sp>
      <p:sp>
        <p:nvSpPr>
          <p:cNvPr id="14340" name="3 Marcador de número de diapositiva"/>
          <p:cNvSpPr txBox="1">
            <a:spLocks noGrp="1"/>
          </p:cNvSpPr>
          <p:nvPr/>
        </p:nvSpPr>
        <p:spPr bwMode="auto">
          <a:xfrm>
            <a:off x="3849688" y="9428163"/>
            <a:ext cx="2946400" cy="496887"/>
          </a:xfrm>
          <a:prstGeom prst="rect">
            <a:avLst/>
          </a:prstGeom>
          <a:noFill/>
          <a:ln>
            <a:miter lim="800000"/>
            <a:headEnd/>
            <a:tailEnd/>
          </a:ln>
        </p:spPr>
        <p:txBody>
          <a:bodyPr anchor="b"/>
          <a:lstStyle/>
          <a:p>
            <a:pPr algn="r">
              <a:defRPr/>
            </a:pPr>
            <a:fld id="{F31DEDBC-832A-4F22-82D8-B39FA4435C6F}" type="slidenum">
              <a:rPr lang="es-ES" sz="1200">
                <a:latin typeface="+mn-lt"/>
              </a:rPr>
              <a:pPr algn="r">
                <a:defRPr/>
              </a:pPr>
              <a:t>23</a:t>
            </a:fld>
            <a:endParaRPr lang="es-ES" sz="1200" dirty="0">
              <a:latin typeface="+mn-lt"/>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PA"/>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PA"/>
          </a:p>
        </p:txBody>
      </p:sp>
      <p:sp>
        <p:nvSpPr>
          <p:cNvPr id="4" name="5 Marcador de número de diapositiva"/>
          <p:cNvSpPr>
            <a:spLocks noGrp="1"/>
          </p:cNvSpPr>
          <p:nvPr>
            <p:ph type="sldNum" sz="quarter" idx="10"/>
          </p:nvPr>
        </p:nvSpPr>
        <p:spPr/>
        <p:txBody>
          <a:bodyPr/>
          <a:lstStyle>
            <a:lvl1pPr>
              <a:defRPr/>
            </a:lvl1pPr>
          </a:lstStyle>
          <a:p>
            <a:pPr>
              <a:defRPr/>
            </a:pPr>
            <a:fld id="{8C98F9EE-846A-401F-AAED-361F888B9D5B}" type="slidenum">
              <a:rPr lang="es-ES"/>
              <a:pPr>
                <a:defRPr/>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PA"/>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5 Marcador de número de diapositiva"/>
          <p:cNvSpPr>
            <a:spLocks noGrp="1"/>
          </p:cNvSpPr>
          <p:nvPr>
            <p:ph type="sldNum" sz="quarter" idx="10"/>
          </p:nvPr>
        </p:nvSpPr>
        <p:spPr/>
        <p:txBody>
          <a:bodyPr/>
          <a:lstStyle>
            <a:lvl1pPr>
              <a:defRPr/>
            </a:lvl1pPr>
          </a:lstStyle>
          <a:p>
            <a:pPr>
              <a:defRPr/>
            </a:pPr>
            <a:fld id="{A59431BD-CB4F-4F05-9BD5-45E799FC7094}" type="slidenum">
              <a:rPr lang="es-ES"/>
              <a:pPr>
                <a:defRPr/>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PA"/>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5 Marcador de número de diapositiva"/>
          <p:cNvSpPr>
            <a:spLocks noGrp="1"/>
          </p:cNvSpPr>
          <p:nvPr>
            <p:ph type="sldNum" sz="quarter" idx="10"/>
          </p:nvPr>
        </p:nvSpPr>
        <p:spPr/>
        <p:txBody>
          <a:bodyPr/>
          <a:lstStyle>
            <a:lvl1pPr>
              <a:defRPr/>
            </a:lvl1pPr>
          </a:lstStyle>
          <a:p>
            <a:pPr>
              <a:defRPr/>
            </a:pPr>
            <a:fld id="{31743FD6-67E6-4365-A8DA-414654C1734D}" type="slidenum">
              <a:rPr lang="es-ES"/>
              <a:pPr>
                <a:defRPr/>
              </a:pPr>
              <a:t>‹Nº›</a:t>
            </a:fld>
            <a:endParaRPr lang="es-E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PA"/>
          </a:p>
        </p:txBody>
      </p:sp>
      <p:sp>
        <p:nvSpPr>
          <p:cNvPr id="3" name="2 Marcador de tabla"/>
          <p:cNvSpPr>
            <a:spLocks noGrp="1"/>
          </p:cNvSpPr>
          <p:nvPr>
            <p:ph type="tbl" idx="1"/>
          </p:nvPr>
        </p:nvSpPr>
        <p:spPr>
          <a:xfrm>
            <a:off x="457200" y="1600200"/>
            <a:ext cx="8229600" cy="4525963"/>
          </a:xfrm>
          <a:prstGeom prst="rect">
            <a:avLst/>
          </a:prstGeom>
        </p:spPr>
        <p:txBody>
          <a:bodyPr/>
          <a:lstStyle/>
          <a:p>
            <a:endParaRPr lang="es-PA"/>
          </a:p>
        </p:txBody>
      </p:sp>
      <p:sp>
        <p:nvSpPr>
          <p:cNvPr id="4" name="3 Marcador de número de diapositiva"/>
          <p:cNvSpPr>
            <a:spLocks noGrp="1"/>
          </p:cNvSpPr>
          <p:nvPr>
            <p:ph type="sldNum" sz="quarter" idx="10"/>
          </p:nvPr>
        </p:nvSpPr>
        <p:spPr>
          <a:xfrm>
            <a:off x="8647113" y="6408738"/>
            <a:ext cx="366712" cy="365125"/>
          </a:xfrm>
        </p:spPr>
        <p:txBody>
          <a:bodyPr/>
          <a:lstStyle>
            <a:lvl1pPr>
              <a:defRPr smtClean="0"/>
            </a:lvl1pPr>
          </a:lstStyle>
          <a:p>
            <a:pPr>
              <a:defRPr/>
            </a:pPr>
            <a:fld id="{9A75D7AD-DAB2-4D1A-8D00-8506F255F4B4}" type="slidenum">
              <a:rPr lang="es-ES"/>
              <a:pPr>
                <a:defRPr/>
              </a:pPr>
              <a:t>‹Nº›</a:t>
            </a:fld>
            <a:endParaRPr lang="es-E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PA"/>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PA"/>
          </a:p>
        </p:txBody>
      </p:sp>
      <p:sp>
        <p:nvSpPr>
          <p:cNvPr id="4" name="4 Marcador de fecha"/>
          <p:cNvSpPr>
            <a:spLocks noGrp="1"/>
          </p:cNvSpPr>
          <p:nvPr>
            <p:ph type="dt" sz="half" idx="10"/>
          </p:nvPr>
        </p:nvSpPr>
        <p:spPr/>
        <p:txBody>
          <a:bodyPr/>
          <a:lstStyle>
            <a:lvl1pPr>
              <a:defRPr/>
            </a:lvl1pPr>
          </a:lstStyle>
          <a:p>
            <a:pPr>
              <a:defRPr/>
            </a:pPr>
            <a:fld id="{C8895148-DF7B-426F-ABDB-C6F8B922646D}" type="datetime1">
              <a:rPr lang="es-ES"/>
              <a:pPr>
                <a:defRPr/>
              </a:pPr>
              <a:t>02/02/2011</a:t>
            </a:fld>
            <a:endParaRPr lang="es-ES" dirty="0"/>
          </a:p>
        </p:txBody>
      </p:sp>
      <p:sp>
        <p:nvSpPr>
          <p:cNvPr id="5" name="5 Marcador de pie de página"/>
          <p:cNvSpPr>
            <a:spLocks noGrp="1"/>
          </p:cNvSpPr>
          <p:nvPr>
            <p:ph type="ftr" sz="quarter" idx="11"/>
          </p:nvPr>
        </p:nvSpPr>
        <p:spPr/>
        <p:txBody>
          <a:bodyPr/>
          <a:lstStyle>
            <a:lvl1pPr>
              <a:defRPr/>
            </a:lvl1pPr>
          </a:lstStyle>
          <a:p>
            <a:pPr>
              <a:defRPr/>
            </a:pPr>
            <a:endParaRPr lang="es-ES"/>
          </a:p>
        </p:txBody>
      </p:sp>
      <p:sp>
        <p:nvSpPr>
          <p:cNvPr id="6" name="6 Marcador de número de diapositiva"/>
          <p:cNvSpPr>
            <a:spLocks noGrp="1"/>
          </p:cNvSpPr>
          <p:nvPr>
            <p:ph type="sldNum" sz="quarter" idx="12"/>
          </p:nvPr>
        </p:nvSpPr>
        <p:spPr/>
        <p:txBody>
          <a:bodyPr/>
          <a:lstStyle>
            <a:lvl1pPr>
              <a:defRPr/>
            </a:lvl1pPr>
          </a:lstStyle>
          <a:p>
            <a:pPr>
              <a:defRPr/>
            </a:pPr>
            <a:fld id="{8632C0D2-8643-48A4-A84A-E5BAB1BF9AC9}" type="slidenum">
              <a:rPr lang="es-ES"/>
              <a:pPr>
                <a:defRPr/>
              </a:pPr>
              <a:t>‹Nº›</a:t>
            </a:fld>
            <a:endParaRPr lang="es-E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contenido"/>
          <p:cNvSpPr>
            <a:spLocks noGrp="1"/>
          </p:cNvSpPr>
          <p:nvPr>
            <p:ph idx="1"/>
          </p:nvPr>
        </p:nvSpPr>
        <p:spPr/>
        <p:txBody>
          <a:bodyPr/>
          <a:lstStyle>
            <a:lvl1pPr algn="just">
              <a:defRPr/>
            </a:lvl1pPr>
            <a:lvl2pPr algn="just">
              <a:defRPr/>
            </a:lvl2pPr>
            <a:lvl3pPr algn="just">
              <a:defRPr/>
            </a:lvl3pPr>
            <a:lvl4pPr algn="just">
              <a:defRPr/>
            </a:lvl4pPr>
            <a:lvl5pPr algn="just">
              <a:defRPr/>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PA" dirty="0"/>
          </a:p>
        </p:txBody>
      </p:sp>
      <p:sp>
        <p:nvSpPr>
          <p:cNvPr id="4" name="4 Marcador de fecha"/>
          <p:cNvSpPr>
            <a:spLocks noGrp="1"/>
          </p:cNvSpPr>
          <p:nvPr>
            <p:ph type="dt" sz="half" idx="10"/>
          </p:nvPr>
        </p:nvSpPr>
        <p:spPr/>
        <p:txBody>
          <a:bodyPr/>
          <a:lstStyle>
            <a:lvl1pPr>
              <a:defRPr/>
            </a:lvl1pPr>
          </a:lstStyle>
          <a:p>
            <a:pPr>
              <a:defRPr/>
            </a:pPr>
            <a:fld id="{6EA74E3D-944E-4E0D-9530-034475C3B408}" type="datetime1">
              <a:rPr lang="es-ES"/>
              <a:pPr>
                <a:defRPr/>
              </a:pPr>
              <a:t>02/02/2011</a:t>
            </a:fld>
            <a:endParaRPr lang="es-ES" dirty="0"/>
          </a:p>
        </p:txBody>
      </p:sp>
      <p:sp>
        <p:nvSpPr>
          <p:cNvPr id="5" name="5 Marcador de pie de página"/>
          <p:cNvSpPr>
            <a:spLocks noGrp="1"/>
          </p:cNvSpPr>
          <p:nvPr>
            <p:ph type="ftr" sz="quarter" idx="11"/>
          </p:nvPr>
        </p:nvSpPr>
        <p:spPr/>
        <p:txBody>
          <a:bodyPr/>
          <a:lstStyle>
            <a:lvl1pPr>
              <a:defRPr/>
            </a:lvl1pPr>
          </a:lstStyle>
          <a:p>
            <a:pPr>
              <a:defRPr/>
            </a:pPr>
            <a:endParaRPr lang="es-ES"/>
          </a:p>
        </p:txBody>
      </p:sp>
      <p:sp>
        <p:nvSpPr>
          <p:cNvPr id="6" name="6 Marcador de número de diapositiva"/>
          <p:cNvSpPr>
            <a:spLocks noGrp="1"/>
          </p:cNvSpPr>
          <p:nvPr>
            <p:ph type="sldNum" sz="quarter" idx="12"/>
          </p:nvPr>
        </p:nvSpPr>
        <p:spPr/>
        <p:txBody>
          <a:bodyPr/>
          <a:lstStyle>
            <a:lvl1pPr>
              <a:defRPr/>
            </a:lvl1pPr>
          </a:lstStyle>
          <a:p>
            <a:pPr>
              <a:defRPr/>
            </a:pPr>
            <a:fld id="{A6333E93-591B-4BEA-A0BA-11A28B10712A}" type="slidenum">
              <a:rPr lang="es-ES"/>
              <a:pPr>
                <a:defRPr/>
              </a:pPr>
              <a:t>‹Nº›</a:t>
            </a:fld>
            <a:endParaRPr lang="es-E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PA"/>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4 Marcador de fecha"/>
          <p:cNvSpPr>
            <a:spLocks noGrp="1"/>
          </p:cNvSpPr>
          <p:nvPr>
            <p:ph type="dt" sz="half" idx="10"/>
          </p:nvPr>
        </p:nvSpPr>
        <p:spPr/>
        <p:txBody>
          <a:bodyPr/>
          <a:lstStyle>
            <a:lvl1pPr>
              <a:defRPr/>
            </a:lvl1pPr>
          </a:lstStyle>
          <a:p>
            <a:pPr>
              <a:defRPr/>
            </a:pPr>
            <a:fld id="{D29AE874-6CFF-4965-92ED-804BE82A1097}" type="datetime1">
              <a:rPr lang="es-ES"/>
              <a:pPr>
                <a:defRPr/>
              </a:pPr>
              <a:t>02/02/2011</a:t>
            </a:fld>
            <a:endParaRPr lang="es-ES" dirty="0"/>
          </a:p>
        </p:txBody>
      </p:sp>
      <p:sp>
        <p:nvSpPr>
          <p:cNvPr id="5" name="5 Marcador de pie de página"/>
          <p:cNvSpPr>
            <a:spLocks noGrp="1"/>
          </p:cNvSpPr>
          <p:nvPr>
            <p:ph type="ftr" sz="quarter" idx="11"/>
          </p:nvPr>
        </p:nvSpPr>
        <p:spPr/>
        <p:txBody>
          <a:bodyPr/>
          <a:lstStyle>
            <a:lvl1pPr>
              <a:defRPr/>
            </a:lvl1pPr>
          </a:lstStyle>
          <a:p>
            <a:pPr>
              <a:defRPr/>
            </a:pPr>
            <a:endParaRPr lang="es-ES"/>
          </a:p>
        </p:txBody>
      </p:sp>
      <p:sp>
        <p:nvSpPr>
          <p:cNvPr id="6" name="6 Marcador de número de diapositiva"/>
          <p:cNvSpPr>
            <a:spLocks noGrp="1"/>
          </p:cNvSpPr>
          <p:nvPr>
            <p:ph type="sldNum" sz="quarter" idx="12"/>
          </p:nvPr>
        </p:nvSpPr>
        <p:spPr/>
        <p:txBody>
          <a:bodyPr/>
          <a:lstStyle>
            <a:lvl1pPr>
              <a:defRPr/>
            </a:lvl1pPr>
          </a:lstStyle>
          <a:p>
            <a:pPr>
              <a:defRPr/>
            </a:pPr>
            <a:fld id="{57095AC7-A053-488E-BBD6-5295E5611D75}" type="slidenum">
              <a:rPr lang="es-ES"/>
              <a:pPr>
                <a:defRPr/>
              </a:pPr>
              <a:t>‹Nº›</a:t>
            </a:fld>
            <a:endParaRPr lang="es-E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4 Marcador de fecha"/>
          <p:cNvSpPr>
            <a:spLocks noGrp="1"/>
          </p:cNvSpPr>
          <p:nvPr>
            <p:ph type="dt" sz="half" idx="10"/>
          </p:nvPr>
        </p:nvSpPr>
        <p:spPr/>
        <p:txBody>
          <a:bodyPr/>
          <a:lstStyle>
            <a:lvl1pPr>
              <a:defRPr/>
            </a:lvl1pPr>
          </a:lstStyle>
          <a:p>
            <a:pPr>
              <a:defRPr/>
            </a:pPr>
            <a:fld id="{A267BAA6-F97F-471C-A65E-EAF41DF07FAA}" type="datetime1">
              <a:rPr lang="es-ES"/>
              <a:pPr>
                <a:defRPr/>
              </a:pPr>
              <a:t>02/02/2011</a:t>
            </a:fld>
            <a:endParaRPr lang="es-ES" dirty="0"/>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p:txBody>
          <a:bodyPr/>
          <a:lstStyle>
            <a:lvl1pPr>
              <a:defRPr/>
            </a:lvl1pPr>
          </a:lstStyle>
          <a:p>
            <a:pPr>
              <a:defRPr/>
            </a:pPr>
            <a:fld id="{F0D14C03-7838-4379-86F4-7886CEC1FFC2}" type="slidenum">
              <a:rPr lang="es-ES"/>
              <a:pPr>
                <a:defRPr/>
              </a:pPr>
              <a:t>‹Nº›</a:t>
            </a:fld>
            <a:endParaRPr lang="es-E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PA"/>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7" name="4 Marcador de fecha"/>
          <p:cNvSpPr>
            <a:spLocks noGrp="1"/>
          </p:cNvSpPr>
          <p:nvPr>
            <p:ph type="dt" sz="half" idx="10"/>
          </p:nvPr>
        </p:nvSpPr>
        <p:spPr/>
        <p:txBody>
          <a:bodyPr/>
          <a:lstStyle>
            <a:lvl1pPr>
              <a:defRPr/>
            </a:lvl1pPr>
          </a:lstStyle>
          <a:p>
            <a:pPr>
              <a:defRPr/>
            </a:pPr>
            <a:fld id="{AC6E6A5B-E057-4CAC-BB27-B6F2DF53D0E1}" type="datetime1">
              <a:rPr lang="es-ES"/>
              <a:pPr>
                <a:defRPr/>
              </a:pPr>
              <a:t>02/02/2011</a:t>
            </a:fld>
            <a:endParaRPr lang="es-ES" dirty="0"/>
          </a:p>
        </p:txBody>
      </p:sp>
      <p:sp>
        <p:nvSpPr>
          <p:cNvPr id="8" name="5 Marcador de pie de página"/>
          <p:cNvSpPr>
            <a:spLocks noGrp="1"/>
          </p:cNvSpPr>
          <p:nvPr>
            <p:ph type="ftr" sz="quarter" idx="11"/>
          </p:nvPr>
        </p:nvSpPr>
        <p:spPr/>
        <p:txBody>
          <a:bodyPr/>
          <a:lstStyle>
            <a:lvl1pPr>
              <a:defRPr/>
            </a:lvl1pPr>
          </a:lstStyle>
          <a:p>
            <a:pPr>
              <a:defRPr/>
            </a:pPr>
            <a:endParaRPr lang="es-ES"/>
          </a:p>
        </p:txBody>
      </p:sp>
      <p:sp>
        <p:nvSpPr>
          <p:cNvPr id="9" name="6 Marcador de número de diapositiva"/>
          <p:cNvSpPr>
            <a:spLocks noGrp="1"/>
          </p:cNvSpPr>
          <p:nvPr>
            <p:ph type="sldNum" sz="quarter" idx="12"/>
          </p:nvPr>
        </p:nvSpPr>
        <p:spPr/>
        <p:txBody>
          <a:bodyPr/>
          <a:lstStyle>
            <a:lvl1pPr>
              <a:defRPr/>
            </a:lvl1pPr>
          </a:lstStyle>
          <a:p>
            <a:pPr>
              <a:defRPr/>
            </a:pPr>
            <a:fld id="{654674A2-65FD-4C2D-8BA0-B02E1590F973}" type="slidenum">
              <a:rPr lang="es-ES"/>
              <a:pPr>
                <a:defRPr/>
              </a:pPr>
              <a:t>‹Nº›</a:t>
            </a:fld>
            <a:endParaRPr lang="es-E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4 Marcador de fecha"/>
          <p:cNvSpPr>
            <a:spLocks noGrp="1"/>
          </p:cNvSpPr>
          <p:nvPr>
            <p:ph type="dt" sz="half" idx="10"/>
          </p:nvPr>
        </p:nvSpPr>
        <p:spPr/>
        <p:txBody>
          <a:bodyPr/>
          <a:lstStyle>
            <a:lvl1pPr>
              <a:defRPr/>
            </a:lvl1pPr>
          </a:lstStyle>
          <a:p>
            <a:pPr>
              <a:defRPr/>
            </a:pPr>
            <a:fld id="{388D66B7-5A64-4102-BC19-0651A057C563}" type="datetime1">
              <a:rPr lang="es-ES"/>
              <a:pPr>
                <a:defRPr/>
              </a:pPr>
              <a:t>02/02/2011</a:t>
            </a:fld>
            <a:endParaRPr lang="es-ES" dirty="0"/>
          </a:p>
        </p:txBody>
      </p:sp>
      <p:sp>
        <p:nvSpPr>
          <p:cNvPr id="4" name="5 Marcador de pie de página"/>
          <p:cNvSpPr>
            <a:spLocks noGrp="1"/>
          </p:cNvSpPr>
          <p:nvPr>
            <p:ph type="ftr" sz="quarter" idx="11"/>
          </p:nvPr>
        </p:nvSpPr>
        <p:spPr/>
        <p:txBody>
          <a:bodyPr/>
          <a:lstStyle>
            <a:lvl1pPr>
              <a:defRPr/>
            </a:lvl1pPr>
          </a:lstStyle>
          <a:p>
            <a:pPr>
              <a:defRPr/>
            </a:pPr>
            <a:endParaRPr lang="es-ES"/>
          </a:p>
        </p:txBody>
      </p:sp>
      <p:sp>
        <p:nvSpPr>
          <p:cNvPr id="5" name="6 Marcador de número de diapositiva"/>
          <p:cNvSpPr>
            <a:spLocks noGrp="1"/>
          </p:cNvSpPr>
          <p:nvPr>
            <p:ph type="sldNum" sz="quarter" idx="12"/>
          </p:nvPr>
        </p:nvSpPr>
        <p:spPr/>
        <p:txBody>
          <a:bodyPr/>
          <a:lstStyle>
            <a:lvl1pPr>
              <a:defRPr/>
            </a:lvl1pPr>
          </a:lstStyle>
          <a:p>
            <a:pPr>
              <a:defRPr/>
            </a:pPr>
            <a:fld id="{0A2DD705-86AB-43D6-B75E-38A1462ACCEE}" type="slidenum">
              <a:rPr lang="es-ES"/>
              <a:pPr>
                <a:defRPr/>
              </a:pPr>
              <a:t>‹Nº›</a:t>
            </a:fld>
            <a:endParaRPr lang="es-E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4 Marcador de fecha"/>
          <p:cNvSpPr>
            <a:spLocks noGrp="1"/>
          </p:cNvSpPr>
          <p:nvPr>
            <p:ph type="dt" sz="half" idx="10"/>
          </p:nvPr>
        </p:nvSpPr>
        <p:spPr/>
        <p:txBody>
          <a:bodyPr/>
          <a:lstStyle>
            <a:lvl1pPr>
              <a:defRPr/>
            </a:lvl1pPr>
          </a:lstStyle>
          <a:p>
            <a:pPr>
              <a:defRPr/>
            </a:pPr>
            <a:fld id="{1DE97CAB-5364-4FB3-9BDD-FBFF231CDC58}" type="datetime1">
              <a:rPr lang="es-ES"/>
              <a:pPr>
                <a:defRPr/>
              </a:pPr>
              <a:t>02/02/2011</a:t>
            </a:fld>
            <a:endParaRPr lang="es-ES" dirty="0"/>
          </a:p>
        </p:txBody>
      </p:sp>
      <p:sp>
        <p:nvSpPr>
          <p:cNvPr id="3" name="5 Marcador de pie de página"/>
          <p:cNvSpPr>
            <a:spLocks noGrp="1"/>
          </p:cNvSpPr>
          <p:nvPr>
            <p:ph type="ftr" sz="quarter" idx="11"/>
          </p:nvPr>
        </p:nvSpPr>
        <p:spPr/>
        <p:txBody>
          <a:bodyPr/>
          <a:lstStyle>
            <a:lvl1pPr>
              <a:defRPr/>
            </a:lvl1pPr>
          </a:lstStyle>
          <a:p>
            <a:pPr>
              <a:defRPr/>
            </a:pPr>
            <a:endParaRPr lang="es-ES"/>
          </a:p>
        </p:txBody>
      </p:sp>
      <p:sp>
        <p:nvSpPr>
          <p:cNvPr id="4" name="6 Marcador de número de diapositiva"/>
          <p:cNvSpPr>
            <a:spLocks noGrp="1"/>
          </p:cNvSpPr>
          <p:nvPr>
            <p:ph type="sldNum" sz="quarter" idx="12"/>
          </p:nvPr>
        </p:nvSpPr>
        <p:spPr/>
        <p:txBody>
          <a:bodyPr/>
          <a:lstStyle>
            <a:lvl1pPr>
              <a:defRPr/>
            </a:lvl1pPr>
          </a:lstStyle>
          <a:p>
            <a:pPr>
              <a:defRPr/>
            </a:pPr>
            <a:fld id="{5C69E592-F9AF-4227-AACA-8A3D700DEED1}" type="slidenum">
              <a:rPr lang="es-ES"/>
              <a:pPr>
                <a:defRPr/>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PA"/>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5 Marcador de número de diapositiva"/>
          <p:cNvSpPr>
            <a:spLocks noGrp="1"/>
          </p:cNvSpPr>
          <p:nvPr>
            <p:ph type="sldNum" sz="quarter" idx="10"/>
          </p:nvPr>
        </p:nvSpPr>
        <p:spPr/>
        <p:txBody>
          <a:bodyPr/>
          <a:lstStyle>
            <a:lvl1pPr>
              <a:defRPr/>
            </a:lvl1pPr>
          </a:lstStyle>
          <a:p>
            <a:pPr>
              <a:defRPr/>
            </a:pPr>
            <a:fld id="{A649E0D6-12F4-459D-BE78-9EDD6AF18218}" type="slidenum">
              <a:rPr lang="es-ES"/>
              <a:pPr>
                <a:defRPr/>
              </a:pPr>
              <a:t>‹Nº›</a:t>
            </a:fld>
            <a:endParaRPr lang="es-E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PA"/>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pPr>
              <a:defRPr/>
            </a:pPr>
            <a:fld id="{18F48E8A-589A-44A4-B27F-99377E4FFC93}" type="datetime1">
              <a:rPr lang="es-ES"/>
              <a:pPr>
                <a:defRPr/>
              </a:pPr>
              <a:t>02/02/2011</a:t>
            </a:fld>
            <a:endParaRPr lang="es-ES" dirty="0"/>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p:txBody>
          <a:bodyPr/>
          <a:lstStyle>
            <a:lvl1pPr>
              <a:defRPr/>
            </a:lvl1pPr>
          </a:lstStyle>
          <a:p>
            <a:pPr>
              <a:defRPr/>
            </a:pPr>
            <a:fld id="{65D08A44-3F9E-4A2A-A245-167A20E1211E}" type="slidenum">
              <a:rPr lang="es-ES"/>
              <a:pPr>
                <a:defRPr/>
              </a:pPr>
              <a:t>‹Nº›</a:t>
            </a:fld>
            <a:endParaRPr lang="es-E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PA"/>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PA" noProof="0" dirty="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pPr>
              <a:defRPr/>
            </a:pPr>
            <a:fld id="{C5ECD15A-55A5-4CEA-A520-9DD6FC39B7AE}" type="datetime1">
              <a:rPr lang="es-ES"/>
              <a:pPr>
                <a:defRPr/>
              </a:pPr>
              <a:t>02/02/2011</a:t>
            </a:fld>
            <a:endParaRPr lang="es-ES" dirty="0"/>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p:txBody>
          <a:bodyPr/>
          <a:lstStyle>
            <a:lvl1pPr>
              <a:defRPr/>
            </a:lvl1pPr>
          </a:lstStyle>
          <a:p>
            <a:pPr>
              <a:defRPr/>
            </a:pPr>
            <a:fld id="{94A703F1-3961-410E-9317-F8A2C5264677}" type="slidenum">
              <a:rPr lang="es-ES"/>
              <a:pPr>
                <a:defRPr/>
              </a:pPr>
              <a:t>‹Nº›</a:t>
            </a:fld>
            <a:endParaRPr lang="es-E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4 Marcador de fecha"/>
          <p:cNvSpPr>
            <a:spLocks noGrp="1"/>
          </p:cNvSpPr>
          <p:nvPr>
            <p:ph type="dt" sz="half" idx="10"/>
          </p:nvPr>
        </p:nvSpPr>
        <p:spPr/>
        <p:txBody>
          <a:bodyPr/>
          <a:lstStyle>
            <a:lvl1pPr>
              <a:defRPr/>
            </a:lvl1pPr>
          </a:lstStyle>
          <a:p>
            <a:pPr>
              <a:defRPr/>
            </a:pPr>
            <a:fld id="{9772D6DA-4DF8-4F9C-B169-01FF23A87946}" type="datetime1">
              <a:rPr lang="es-ES"/>
              <a:pPr>
                <a:defRPr/>
              </a:pPr>
              <a:t>02/02/2011</a:t>
            </a:fld>
            <a:endParaRPr lang="es-ES" dirty="0"/>
          </a:p>
        </p:txBody>
      </p:sp>
      <p:sp>
        <p:nvSpPr>
          <p:cNvPr id="5" name="5 Marcador de pie de página"/>
          <p:cNvSpPr>
            <a:spLocks noGrp="1"/>
          </p:cNvSpPr>
          <p:nvPr>
            <p:ph type="ftr" sz="quarter" idx="11"/>
          </p:nvPr>
        </p:nvSpPr>
        <p:spPr/>
        <p:txBody>
          <a:bodyPr/>
          <a:lstStyle>
            <a:lvl1pPr>
              <a:defRPr/>
            </a:lvl1pPr>
          </a:lstStyle>
          <a:p>
            <a:pPr>
              <a:defRPr/>
            </a:pPr>
            <a:endParaRPr lang="es-ES"/>
          </a:p>
        </p:txBody>
      </p:sp>
      <p:sp>
        <p:nvSpPr>
          <p:cNvPr id="6" name="6 Marcador de número de diapositiva"/>
          <p:cNvSpPr>
            <a:spLocks noGrp="1"/>
          </p:cNvSpPr>
          <p:nvPr>
            <p:ph type="sldNum" sz="quarter" idx="12"/>
          </p:nvPr>
        </p:nvSpPr>
        <p:spPr/>
        <p:txBody>
          <a:bodyPr/>
          <a:lstStyle>
            <a:lvl1pPr>
              <a:defRPr/>
            </a:lvl1pPr>
          </a:lstStyle>
          <a:p>
            <a:pPr>
              <a:defRPr/>
            </a:pPr>
            <a:fld id="{A3A78D28-A63D-4C3E-9163-EB913DAFE010}" type="slidenum">
              <a:rPr lang="es-ES"/>
              <a:pPr>
                <a:defRPr/>
              </a:pPr>
              <a:t>‹Nº›</a:t>
            </a:fld>
            <a:endParaRPr lang="es-E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PA"/>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4 Marcador de fecha"/>
          <p:cNvSpPr>
            <a:spLocks noGrp="1"/>
          </p:cNvSpPr>
          <p:nvPr>
            <p:ph type="dt" sz="half" idx="10"/>
          </p:nvPr>
        </p:nvSpPr>
        <p:spPr/>
        <p:txBody>
          <a:bodyPr/>
          <a:lstStyle>
            <a:lvl1pPr>
              <a:defRPr/>
            </a:lvl1pPr>
          </a:lstStyle>
          <a:p>
            <a:pPr>
              <a:defRPr/>
            </a:pPr>
            <a:fld id="{C1C4FF6A-48BC-400A-B4BC-87497FC9210F}" type="datetime1">
              <a:rPr lang="es-ES"/>
              <a:pPr>
                <a:defRPr/>
              </a:pPr>
              <a:t>02/02/2011</a:t>
            </a:fld>
            <a:endParaRPr lang="es-ES" dirty="0"/>
          </a:p>
        </p:txBody>
      </p:sp>
      <p:sp>
        <p:nvSpPr>
          <p:cNvPr id="5" name="5 Marcador de pie de página"/>
          <p:cNvSpPr>
            <a:spLocks noGrp="1"/>
          </p:cNvSpPr>
          <p:nvPr>
            <p:ph type="ftr" sz="quarter" idx="11"/>
          </p:nvPr>
        </p:nvSpPr>
        <p:spPr/>
        <p:txBody>
          <a:bodyPr/>
          <a:lstStyle>
            <a:lvl1pPr>
              <a:defRPr/>
            </a:lvl1pPr>
          </a:lstStyle>
          <a:p>
            <a:pPr>
              <a:defRPr/>
            </a:pPr>
            <a:endParaRPr lang="es-ES"/>
          </a:p>
        </p:txBody>
      </p:sp>
      <p:sp>
        <p:nvSpPr>
          <p:cNvPr id="6" name="6 Marcador de número de diapositiva"/>
          <p:cNvSpPr>
            <a:spLocks noGrp="1"/>
          </p:cNvSpPr>
          <p:nvPr>
            <p:ph type="sldNum" sz="quarter" idx="12"/>
          </p:nvPr>
        </p:nvSpPr>
        <p:spPr/>
        <p:txBody>
          <a:bodyPr/>
          <a:lstStyle>
            <a:lvl1pPr>
              <a:defRPr/>
            </a:lvl1pPr>
          </a:lstStyle>
          <a:p>
            <a:pPr>
              <a:defRPr/>
            </a:pPr>
            <a:fld id="{7BD62629-6C96-4637-B603-413167CB0F6B}" type="slidenum">
              <a:rPr lang="es-ES"/>
              <a:pPr>
                <a:defRPr/>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PA"/>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5 Marcador de número de diapositiva"/>
          <p:cNvSpPr>
            <a:spLocks noGrp="1"/>
          </p:cNvSpPr>
          <p:nvPr>
            <p:ph type="sldNum" sz="quarter" idx="10"/>
          </p:nvPr>
        </p:nvSpPr>
        <p:spPr/>
        <p:txBody>
          <a:bodyPr/>
          <a:lstStyle>
            <a:lvl1pPr>
              <a:defRPr/>
            </a:lvl1pPr>
          </a:lstStyle>
          <a:p>
            <a:pPr>
              <a:defRPr/>
            </a:pPr>
            <a:fld id="{D8F007C6-5827-443C-9A87-8D3EB49586C6}" type="slidenum">
              <a:rPr lang="es-ES"/>
              <a:pPr>
                <a:defRPr/>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PA"/>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5 Marcador de número de diapositiva"/>
          <p:cNvSpPr>
            <a:spLocks noGrp="1"/>
          </p:cNvSpPr>
          <p:nvPr>
            <p:ph type="sldNum" sz="quarter" idx="10"/>
          </p:nvPr>
        </p:nvSpPr>
        <p:spPr/>
        <p:txBody>
          <a:bodyPr/>
          <a:lstStyle>
            <a:lvl1pPr>
              <a:defRPr/>
            </a:lvl1pPr>
          </a:lstStyle>
          <a:p>
            <a:pPr>
              <a:defRPr/>
            </a:pPr>
            <a:fld id="{94C18987-DD5B-458D-AE6D-654B8FD386E0}" type="slidenum">
              <a:rPr lang="es-ES"/>
              <a:pPr>
                <a:defRPr/>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PA"/>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7" name="5 Marcador de número de diapositiva"/>
          <p:cNvSpPr>
            <a:spLocks noGrp="1"/>
          </p:cNvSpPr>
          <p:nvPr>
            <p:ph type="sldNum" sz="quarter" idx="10"/>
          </p:nvPr>
        </p:nvSpPr>
        <p:spPr/>
        <p:txBody>
          <a:bodyPr/>
          <a:lstStyle>
            <a:lvl1pPr>
              <a:defRPr/>
            </a:lvl1pPr>
          </a:lstStyle>
          <a:p>
            <a:pPr>
              <a:defRPr/>
            </a:pPr>
            <a:fld id="{F46091EB-6E7A-44B5-9A27-1F1AB17C719F}" type="slidenum">
              <a:rPr lang="es-ES"/>
              <a:pPr>
                <a:defRPr/>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PA"/>
          </a:p>
        </p:txBody>
      </p:sp>
      <p:sp>
        <p:nvSpPr>
          <p:cNvPr id="3" name="5 Marcador de número de diapositiva"/>
          <p:cNvSpPr>
            <a:spLocks noGrp="1"/>
          </p:cNvSpPr>
          <p:nvPr>
            <p:ph type="sldNum" sz="quarter" idx="10"/>
          </p:nvPr>
        </p:nvSpPr>
        <p:spPr/>
        <p:txBody>
          <a:bodyPr/>
          <a:lstStyle>
            <a:lvl1pPr>
              <a:defRPr/>
            </a:lvl1pPr>
          </a:lstStyle>
          <a:p>
            <a:pPr>
              <a:defRPr/>
            </a:pPr>
            <a:fld id="{AF91ACC6-AD36-48BD-9A8F-56BA8E857704}" type="slidenum">
              <a:rPr lang="es-ES"/>
              <a:pPr>
                <a:defRPr/>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5 Marcador de número de diapositiva"/>
          <p:cNvSpPr>
            <a:spLocks noGrp="1"/>
          </p:cNvSpPr>
          <p:nvPr>
            <p:ph type="sldNum" sz="quarter" idx="10"/>
          </p:nvPr>
        </p:nvSpPr>
        <p:spPr/>
        <p:txBody>
          <a:bodyPr/>
          <a:lstStyle>
            <a:lvl1pPr>
              <a:defRPr/>
            </a:lvl1pPr>
          </a:lstStyle>
          <a:p>
            <a:pPr>
              <a:defRPr/>
            </a:pPr>
            <a:fld id="{4BCFF8C5-62D2-4043-B464-065172F8C24E}" type="slidenum">
              <a:rPr lang="es-ES"/>
              <a:pPr>
                <a:defRPr/>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PA"/>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5 Marcador de número de diapositiva"/>
          <p:cNvSpPr>
            <a:spLocks noGrp="1"/>
          </p:cNvSpPr>
          <p:nvPr>
            <p:ph type="sldNum" sz="quarter" idx="10"/>
          </p:nvPr>
        </p:nvSpPr>
        <p:spPr/>
        <p:txBody>
          <a:bodyPr/>
          <a:lstStyle>
            <a:lvl1pPr>
              <a:defRPr/>
            </a:lvl1pPr>
          </a:lstStyle>
          <a:p>
            <a:pPr>
              <a:defRPr/>
            </a:pPr>
            <a:fld id="{60AE46D6-75D1-455D-A60A-BBB3853FEEC9}" type="slidenum">
              <a:rPr lang="es-ES"/>
              <a:pPr>
                <a:defRPr/>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PA"/>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PA" noProof="0" dirty="0" smtClean="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5 Marcador de número de diapositiva"/>
          <p:cNvSpPr>
            <a:spLocks noGrp="1"/>
          </p:cNvSpPr>
          <p:nvPr>
            <p:ph type="sldNum" sz="quarter" idx="10"/>
          </p:nvPr>
        </p:nvSpPr>
        <p:spPr/>
        <p:txBody>
          <a:bodyPr/>
          <a:lstStyle>
            <a:lvl1pPr>
              <a:defRPr/>
            </a:lvl1pPr>
          </a:lstStyle>
          <a:p>
            <a:pPr>
              <a:defRPr/>
            </a:pPr>
            <a:fld id="{6A12690A-D492-40EE-A4FD-4309A089FAA9}" type="slidenum">
              <a:rPr lang="es-ES"/>
              <a:pPr>
                <a:defRPr/>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jpeg"/><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6"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5.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7" name="3 Forma libre"/>
          <p:cNvSpPr>
            <a:spLocks/>
          </p:cNvSpPr>
          <p:nvPr/>
        </p:nvSpPr>
        <p:spPr bwMode="auto">
          <a:xfrm>
            <a:off x="0" y="5572125"/>
            <a:ext cx="8027988" cy="1285875"/>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solidFill>
              <a:schemeClr val="accent1">
                <a:lumMod val="20000"/>
                <a:lumOff val="80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1027" name="4 Forma libre"/>
          <p:cNvSpPr>
            <a:spLocks/>
          </p:cNvSpPr>
          <p:nvPr/>
        </p:nvSpPr>
        <p:spPr bwMode="auto">
          <a:xfrm>
            <a:off x="285750" y="5572125"/>
            <a:ext cx="6000750" cy="1285875"/>
          </a:xfrm>
          <a:custGeom>
            <a:avLst/>
            <a:gdLst>
              <a:gd name="T0" fmla="*/ 0 w 5591"/>
              <a:gd name="T1" fmla="*/ 0 h 588"/>
              <a:gd name="T2" fmla="*/ 6182136 w 5591"/>
              <a:gd name="T3" fmla="*/ 0 h 588"/>
              <a:gd name="T4" fmla="*/ 6182136 w 5591"/>
              <a:gd name="T5" fmla="*/ 1154663 h 588"/>
              <a:gd name="T6" fmla="*/ 5151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FF"/>
          </a:solidFill>
          <a:ln w="9525" cap="flat" cmpd="sng" algn="ctr">
            <a:noFill/>
            <a:prstDash val="solid"/>
            <a:round/>
            <a:headEnd type="none" w="med" len="med"/>
            <a:tailEnd type="none" w="med" len="med"/>
          </a:ln>
        </p:spPr>
        <p:txBody>
          <a:bodyPr/>
          <a:lstStyle/>
          <a:p>
            <a:endParaRPr lang="es-PA"/>
          </a:p>
        </p:txBody>
      </p:sp>
      <p:sp>
        <p:nvSpPr>
          <p:cNvPr id="10" name="5 Triángulo rectángulo"/>
          <p:cNvSpPr>
            <a:spLocks/>
          </p:cNvSpPr>
          <p:nvPr/>
        </p:nvSpPr>
        <p:spPr bwMode="auto">
          <a:xfrm>
            <a:off x="-32" y="5500703"/>
            <a:ext cx="5072066" cy="1357297"/>
          </a:xfrm>
          <a:prstGeom prst="rtTriangle">
            <a:avLst/>
          </a:prstGeom>
          <a:blipFill>
            <a:blip r:embed="rId15" cstate="print">
              <a:alphaModFix amt="50000"/>
            </a:blip>
            <a:tile tx="0" ty="0" sx="50000" sy="50000" flip="none" algn="t"/>
          </a:blipFill>
          <a:ln w="12700" cap="rnd" cmpd="thickThin" algn="ctr">
            <a:solidFill>
              <a:srgbClr val="FF7415"/>
            </a:solid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12" name="7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3" name="8 Menos"/>
          <p:cNvSpPr/>
          <p:nvPr/>
        </p:nvSpPr>
        <p:spPr>
          <a:xfrm>
            <a:off x="-785850" y="1285860"/>
            <a:ext cx="10787138" cy="214314"/>
          </a:xfrm>
          <a:prstGeom prst="mathMinus">
            <a:avLst/>
          </a:prstGeom>
          <a:ln>
            <a:solidFill>
              <a:srgbClr val="FF7415"/>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pic>
        <p:nvPicPr>
          <p:cNvPr id="1035" name="Picture 19" descr="Logo-ACODECO"/>
          <p:cNvPicPr>
            <a:picLocks noChangeAspect="1" noChangeArrowheads="1"/>
          </p:cNvPicPr>
          <p:nvPr/>
        </p:nvPicPr>
        <p:blipFill>
          <a:blip r:embed="rId16" cstate="print"/>
          <a:srcRect/>
          <a:stretch>
            <a:fillRect/>
          </a:stretch>
        </p:blipFill>
        <p:spPr bwMode="auto">
          <a:xfrm>
            <a:off x="11113" y="11113"/>
            <a:ext cx="827087" cy="422275"/>
          </a:xfrm>
          <a:prstGeom prst="rect">
            <a:avLst/>
          </a:prstGeom>
          <a:noFill/>
          <a:ln w="9525">
            <a:noFill/>
            <a:miter lim="800000"/>
            <a:headEnd/>
            <a:tailEnd/>
          </a:ln>
        </p:spPr>
      </p:pic>
      <p:sp>
        <p:nvSpPr>
          <p:cNvPr id="20" name="5 Marcador de número de diapositiva"/>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t" anchorCtr="0" compatLnSpc="1">
            <a:prstTxWarp prst="textNoShape">
              <a:avLst/>
            </a:prstTxWarp>
          </a:bodyPr>
          <a:lstStyle>
            <a:lvl1pPr>
              <a:defRPr sz="1000">
                <a:latin typeface="Times New Roman" pitchFamily="18" charset="0"/>
              </a:defRPr>
            </a:lvl1pPr>
          </a:lstStyle>
          <a:p>
            <a:pPr>
              <a:defRPr/>
            </a:pPr>
            <a:fld id="{92825067-1B9C-4BAD-81AD-B02394F319BD}" type="slidenum">
              <a:rPr lang="es-ES"/>
              <a:pPr>
                <a:defRPr/>
              </a:pPr>
              <a:t>‹Nº›</a:t>
            </a:fld>
            <a:endParaRPr lang="es-ES" dirty="0"/>
          </a:p>
        </p:txBody>
      </p:sp>
      <p:sp>
        <p:nvSpPr>
          <p:cNvPr id="2" name="8 Menos"/>
          <p:cNvSpPr/>
          <p:nvPr/>
        </p:nvSpPr>
        <p:spPr>
          <a:xfrm>
            <a:off x="-785850" y="1285860"/>
            <a:ext cx="10787138" cy="214314"/>
          </a:xfrm>
          <a:prstGeom prst="mathMinus">
            <a:avLst/>
          </a:prstGeom>
          <a:ln>
            <a:solidFill>
              <a:srgbClr val="FF7415"/>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pic>
        <p:nvPicPr>
          <p:cNvPr id="1040" name="Picture 19" descr="Logo-ACODECO"/>
          <p:cNvPicPr>
            <a:picLocks noChangeAspect="1" noChangeArrowheads="1"/>
          </p:cNvPicPr>
          <p:nvPr/>
        </p:nvPicPr>
        <p:blipFill>
          <a:blip r:embed="rId17"/>
          <a:srcRect/>
          <a:stretch>
            <a:fillRect/>
          </a:stretch>
        </p:blipFill>
        <p:spPr bwMode="auto">
          <a:xfrm>
            <a:off x="11113" y="11113"/>
            <a:ext cx="1104900" cy="5635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66" r:id="rId1"/>
    <p:sldLayoutId id="2147483865" r:id="rId2"/>
    <p:sldLayoutId id="2147483864" r:id="rId3"/>
    <p:sldLayoutId id="2147483863" r:id="rId4"/>
    <p:sldLayoutId id="2147483862" r:id="rId5"/>
    <p:sldLayoutId id="2147483861" r:id="rId6"/>
    <p:sldLayoutId id="2147483860" r:id="rId7"/>
    <p:sldLayoutId id="2147483859" r:id="rId8"/>
    <p:sldLayoutId id="2147483858" r:id="rId9"/>
    <p:sldLayoutId id="2147483857" r:id="rId10"/>
    <p:sldLayoutId id="2147483856" r:id="rId11"/>
    <p:sldLayoutId id="2147483878" r:id="rId12"/>
  </p:sldLayoutIdLst>
  <p:hf hdr="0" ftr="0" dt="0"/>
  <p:txStyles>
    <p:titleStyle>
      <a:lvl1pPr algn="l" rtl="0" eaLnBrk="0" fontAlgn="base" hangingPunct="0">
        <a:spcBef>
          <a:spcPct val="0"/>
        </a:spcBef>
        <a:spcAft>
          <a:spcPct val="0"/>
        </a:spcAft>
        <a:defRPr sz="4400" b="1">
          <a:solidFill>
            <a:srgbClr val="0000FF"/>
          </a:solidFill>
          <a:latin typeface="+mj-lt"/>
          <a:ea typeface="+mj-ea"/>
          <a:cs typeface="+mj-cs"/>
        </a:defRPr>
      </a:lvl1pPr>
      <a:lvl2pPr algn="l" rtl="0" eaLnBrk="0" fontAlgn="base" hangingPunct="0">
        <a:spcBef>
          <a:spcPct val="0"/>
        </a:spcBef>
        <a:spcAft>
          <a:spcPct val="0"/>
        </a:spcAft>
        <a:defRPr sz="4400" b="1">
          <a:solidFill>
            <a:srgbClr val="0000FF"/>
          </a:solidFill>
          <a:latin typeface="Arial" pitchFamily="34" charset="0"/>
        </a:defRPr>
      </a:lvl2pPr>
      <a:lvl3pPr algn="l" rtl="0" eaLnBrk="0" fontAlgn="base" hangingPunct="0">
        <a:spcBef>
          <a:spcPct val="0"/>
        </a:spcBef>
        <a:spcAft>
          <a:spcPct val="0"/>
        </a:spcAft>
        <a:defRPr sz="4400" b="1">
          <a:solidFill>
            <a:srgbClr val="0000FF"/>
          </a:solidFill>
          <a:latin typeface="Arial" pitchFamily="34" charset="0"/>
        </a:defRPr>
      </a:lvl3pPr>
      <a:lvl4pPr algn="l" rtl="0" eaLnBrk="0" fontAlgn="base" hangingPunct="0">
        <a:spcBef>
          <a:spcPct val="0"/>
        </a:spcBef>
        <a:spcAft>
          <a:spcPct val="0"/>
        </a:spcAft>
        <a:defRPr sz="4400" b="1">
          <a:solidFill>
            <a:srgbClr val="0000FF"/>
          </a:solidFill>
          <a:latin typeface="Arial" pitchFamily="34" charset="0"/>
        </a:defRPr>
      </a:lvl4pPr>
      <a:lvl5pPr algn="l" rtl="0" eaLnBrk="0" fontAlgn="base" hangingPunct="0">
        <a:spcBef>
          <a:spcPct val="0"/>
        </a:spcBef>
        <a:spcAft>
          <a:spcPct val="0"/>
        </a:spcAft>
        <a:defRPr sz="4400" b="1">
          <a:solidFill>
            <a:srgbClr val="0000FF"/>
          </a:solidFill>
          <a:latin typeface="Arial" pitchFamily="34" charset="0"/>
        </a:defRPr>
      </a:lvl5pPr>
      <a:lvl6pPr marL="457200" algn="l" rtl="0" eaLnBrk="0" fontAlgn="base" hangingPunct="0">
        <a:spcBef>
          <a:spcPct val="0"/>
        </a:spcBef>
        <a:spcAft>
          <a:spcPct val="0"/>
        </a:spcAft>
        <a:defRPr sz="4400" b="1">
          <a:solidFill>
            <a:srgbClr val="0000FF"/>
          </a:solidFill>
          <a:latin typeface="Arial" pitchFamily="34" charset="0"/>
        </a:defRPr>
      </a:lvl6pPr>
      <a:lvl7pPr marL="914400" algn="l" rtl="0" eaLnBrk="0" fontAlgn="base" hangingPunct="0">
        <a:spcBef>
          <a:spcPct val="0"/>
        </a:spcBef>
        <a:spcAft>
          <a:spcPct val="0"/>
        </a:spcAft>
        <a:defRPr sz="4400" b="1">
          <a:solidFill>
            <a:srgbClr val="0000FF"/>
          </a:solidFill>
          <a:latin typeface="Arial" pitchFamily="34" charset="0"/>
        </a:defRPr>
      </a:lvl7pPr>
      <a:lvl8pPr marL="1371600" algn="l" rtl="0" eaLnBrk="0" fontAlgn="base" hangingPunct="0">
        <a:spcBef>
          <a:spcPct val="0"/>
        </a:spcBef>
        <a:spcAft>
          <a:spcPct val="0"/>
        </a:spcAft>
        <a:defRPr sz="4400" b="1">
          <a:solidFill>
            <a:srgbClr val="0000FF"/>
          </a:solidFill>
          <a:latin typeface="Arial" pitchFamily="34" charset="0"/>
        </a:defRPr>
      </a:lvl8pPr>
      <a:lvl9pPr marL="1828800" algn="l" rtl="0" eaLnBrk="0" fontAlgn="base" hangingPunct="0">
        <a:spcBef>
          <a:spcPct val="0"/>
        </a:spcBef>
        <a:spcAft>
          <a:spcPct val="0"/>
        </a:spcAft>
        <a:defRPr sz="4400" b="1">
          <a:solidFill>
            <a:srgbClr val="0000FF"/>
          </a:solidFill>
          <a:latin typeface="Arial" pitchFamily="34" charset="0"/>
        </a:defRPr>
      </a:lvl9pPr>
    </p:titleStyle>
    <p:bodyStyle>
      <a:lvl1pPr marL="365125" indent="-255588" algn="ctr" rtl="0" eaLnBrk="0" fontAlgn="base" hangingPunct="0">
        <a:spcBef>
          <a:spcPts val="400"/>
        </a:spcBef>
        <a:spcAft>
          <a:spcPct val="0"/>
        </a:spcAft>
        <a:buClr>
          <a:schemeClr val="accent1"/>
        </a:buClr>
        <a:buSzPct val="68000"/>
        <a:buFont typeface="Wingdings" pitchFamily="2" charset="2"/>
        <a:buChar char="•"/>
        <a:defRPr sz="3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a:solidFill>
            <a:schemeClr val="tx1"/>
          </a:solidFill>
          <a:latin typeface="+mn-lt"/>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a:solidFill>
            <a:schemeClr val="tx1"/>
          </a:solidFill>
          <a:latin typeface="+mn-lt"/>
        </a:defRPr>
      </a:lvl3pPr>
      <a:lvl4pPr marL="1143000" indent="-228600" algn="l" rtl="0" eaLnBrk="0" fontAlgn="base" hangingPunct="0">
        <a:spcBef>
          <a:spcPts val="350"/>
        </a:spcBef>
        <a:spcAft>
          <a:spcPct val="0"/>
        </a:spcAft>
        <a:buClr>
          <a:schemeClr val="accent2"/>
        </a:buClr>
        <a:buFont typeface="Wingdings 2" pitchFamily="18" charset="2"/>
        <a:buChar char=""/>
        <a:defRPr sz="1900">
          <a:solidFill>
            <a:schemeClr val="tx1"/>
          </a:solidFill>
          <a:latin typeface="+mn-lt"/>
        </a:defRPr>
      </a:lvl4pPr>
      <a:lvl5pPr marL="1371600" indent="-228600" algn="l" rtl="0" eaLnBrk="0" fontAlgn="base" hangingPunct="0">
        <a:spcBef>
          <a:spcPts val="350"/>
        </a:spcBef>
        <a:spcAft>
          <a:spcPct val="0"/>
        </a:spcAft>
        <a:buClr>
          <a:schemeClr val="accent2"/>
        </a:buClr>
        <a:buFont typeface="Wingdings 2" pitchFamily="18" charset="2"/>
        <a:buChar char=""/>
        <a:defRPr sz="2000">
          <a:solidFill>
            <a:schemeClr val="tx1"/>
          </a:solidFill>
          <a:latin typeface="+mn-lt"/>
        </a:defRPr>
      </a:lvl5pPr>
      <a:lvl6pPr marL="1828800" indent="-228600" algn="l" rtl="0" eaLnBrk="0" fontAlgn="base" hangingPunct="0">
        <a:spcBef>
          <a:spcPts val="350"/>
        </a:spcBef>
        <a:spcAft>
          <a:spcPct val="0"/>
        </a:spcAft>
        <a:buClr>
          <a:schemeClr val="accent2"/>
        </a:buClr>
        <a:buFont typeface="Wingdings 2" pitchFamily="18" charset="2"/>
        <a:buChar char=""/>
        <a:defRPr sz="2000">
          <a:solidFill>
            <a:schemeClr val="tx1"/>
          </a:solidFill>
          <a:latin typeface="+mn-lt"/>
        </a:defRPr>
      </a:lvl6pPr>
      <a:lvl7pPr marL="2286000" indent="-228600" algn="l" rtl="0" eaLnBrk="0" fontAlgn="base" hangingPunct="0">
        <a:spcBef>
          <a:spcPts val="350"/>
        </a:spcBef>
        <a:spcAft>
          <a:spcPct val="0"/>
        </a:spcAft>
        <a:buClr>
          <a:schemeClr val="accent2"/>
        </a:buClr>
        <a:buFont typeface="Wingdings 2" pitchFamily="18" charset="2"/>
        <a:buChar char=""/>
        <a:defRPr sz="2000">
          <a:solidFill>
            <a:schemeClr val="tx1"/>
          </a:solidFill>
          <a:latin typeface="+mn-lt"/>
        </a:defRPr>
      </a:lvl7pPr>
      <a:lvl8pPr marL="2743200" indent="-228600" algn="l" rtl="0" eaLnBrk="0" fontAlgn="base" hangingPunct="0">
        <a:spcBef>
          <a:spcPts val="350"/>
        </a:spcBef>
        <a:spcAft>
          <a:spcPct val="0"/>
        </a:spcAft>
        <a:buClr>
          <a:schemeClr val="accent2"/>
        </a:buClr>
        <a:buFont typeface="Wingdings 2" pitchFamily="18" charset="2"/>
        <a:buChar char=""/>
        <a:defRPr sz="2000">
          <a:solidFill>
            <a:schemeClr val="tx1"/>
          </a:solidFill>
          <a:latin typeface="+mn-lt"/>
        </a:defRPr>
      </a:lvl8pPr>
      <a:lvl9pPr marL="3200400" indent="-228600" algn="l" rtl="0" eaLnBrk="0" fontAlgn="base" hangingPunct="0">
        <a:spcBef>
          <a:spcPts val="350"/>
        </a:spcBef>
        <a:spcAft>
          <a:spcPct val="0"/>
        </a:spcAft>
        <a:buClr>
          <a:schemeClr val="accent2"/>
        </a:buClr>
        <a:buFont typeface="Wingdings 2" pitchFamily="18" charset="2"/>
        <a:buChar char=""/>
        <a:defRPr sz="2000">
          <a:solidFill>
            <a:schemeClr val="tx1"/>
          </a:solidFill>
          <a:latin typeface="+mn-lt"/>
        </a:defRPr>
      </a:lvl9pPr>
    </p:bodyStyle>
    <p:other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5 Forma libre"/>
          <p:cNvSpPr>
            <a:spLocks/>
          </p:cNvSpPr>
          <p:nvPr/>
        </p:nvSpPr>
        <p:spPr bwMode="auto">
          <a:xfrm>
            <a:off x="0" y="5719763"/>
            <a:ext cx="2268538" cy="1138237"/>
          </a:xfrm>
          <a:custGeom>
            <a:avLst/>
            <a:gdLst>
              <a:gd name="T0" fmla="*/ 0 w 5591"/>
              <a:gd name="T1" fmla="*/ 0 h 588"/>
              <a:gd name="T2" fmla="*/ 2337109 w 5591"/>
              <a:gd name="T3" fmla="*/ 0 h 588"/>
              <a:gd name="T4" fmla="*/ 2337109 w 5591"/>
              <a:gd name="T5" fmla="*/ 1022090 h 588"/>
              <a:gd name="T6" fmla="*/ 1947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FF"/>
          </a:solidFill>
          <a:ln w="9525" cap="flat" cmpd="sng" algn="ctr">
            <a:solidFill>
              <a:srgbClr val="0000FF"/>
            </a:solidFill>
            <a:prstDash val="solid"/>
            <a:round/>
            <a:headEnd type="none" w="med" len="med"/>
            <a:tailEnd type="none" w="med" len="med"/>
          </a:ln>
        </p:spPr>
        <p:txBody>
          <a:bodyPr/>
          <a:lstStyle/>
          <a:p>
            <a:endParaRPr lang="es-PA"/>
          </a:p>
        </p:txBody>
      </p:sp>
      <p:sp>
        <p:nvSpPr>
          <p:cNvPr id="10" name="6 Triángulo rectángulo"/>
          <p:cNvSpPr>
            <a:spLocks/>
          </p:cNvSpPr>
          <p:nvPr/>
        </p:nvSpPr>
        <p:spPr bwMode="auto">
          <a:xfrm>
            <a:off x="-9097" y="5740751"/>
            <a:ext cx="1841140" cy="1131141"/>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3" name="8 Triángulo rectángulo"/>
          <p:cNvSpPr>
            <a:spLocks/>
          </p:cNvSpPr>
          <p:nvPr/>
        </p:nvSpPr>
        <p:spPr bwMode="auto">
          <a:xfrm>
            <a:off x="-6115" y="6242882"/>
            <a:ext cx="1764222" cy="620527"/>
          </a:xfrm>
          <a:prstGeom prst="rtTriangle">
            <a:avLst/>
          </a:prstGeom>
          <a:blipFill>
            <a:blip r:embed="rId14" cstate="print">
              <a:alphaModFix amt="50000"/>
            </a:blip>
            <a:tile tx="0" ty="0" sx="50000" sy="50000" flip="none" algn="t"/>
          </a:blipFill>
          <a:ln w="12700" cap="rnd" cmpd="thickThin" algn="ctr">
            <a:solidFill>
              <a:srgbClr val="FF7415"/>
            </a:solid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9" name="4 Marcador de fecha"/>
          <p:cNvSpPr>
            <a:spLocks noGrp="1"/>
          </p:cNvSpPr>
          <p:nvPr>
            <p:ph type="dt" sz="half" idx="2"/>
          </p:nvPr>
        </p:nvSpPr>
        <p:spPr>
          <a:xfrm>
            <a:off x="6727825" y="6408738"/>
            <a:ext cx="1919288" cy="365125"/>
          </a:xfrm>
          <a:prstGeom prst="rect">
            <a:avLst/>
          </a:prstGeom>
        </p:spPr>
        <p:txBody>
          <a:bodyPr vert="horz" anchor="b"/>
          <a:lstStyle>
            <a:lvl1pPr fontAlgn="auto">
              <a:spcBef>
                <a:spcPts val="0"/>
              </a:spcBef>
              <a:spcAft>
                <a:spcPts val="0"/>
              </a:spcAft>
              <a:defRPr sz="1000">
                <a:solidFill>
                  <a:schemeClr val="tx1"/>
                </a:solidFill>
                <a:latin typeface="+mn-lt"/>
              </a:defRPr>
            </a:lvl1pPr>
            <a:extLst/>
          </a:lstStyle>
          <a:p>
            <a:pPr>
              <a:defRPr/>
            </a:pPr>
            <a:fld id="{8D98A97A-5F09-476B-AF86-3E9DF73B0CF2}" type="datetime1">
              <a:rPr lang="es-ES"/>
              <a:pPr>
                <a:defRPr/>
              </a:pPr>
              <a:t>02/02/2011</a:t>
            </a:fld>
            <a:endParaRPr lang="es-ES" dirty="0"/>
          </a:p>
        </p:txBody>
      </p:sp>
      <p:sp>
        <p:nvSpPr>
          <p:cNvPr id="20" name="5 Marcador de pie de página"/>
          <p:cNvSpPr>
            <a:spLocks noGrp="1"/>
          </p:cNvSpPr>
          <p:nvPr>
            <p:ph type="ftr" sz="quarter" idx="3"/>
          </p:nvPr>
        </p:nvSpPr>
        <p:spPr>
          <a:xfrm>
            <a:off x="4379913" y="6408738"/>
            <a:ext cx="2351087" cy="365125"/>
          </a:xfrm>
          <a:prstGeom prst="rect">
            <a:avLst/>
          </a:prstGeom>
        </p:spPr>
        <p:txBody>
          <a:bodyPr vert="horz" wrap="square" lIns="91440" tIns="45720" rIns="91440" bIns="45720" numCol="1" anchor="t" anchorCtr="0" compatLnSpc="1">
            <a:prstTxWarp prst="textNoShape">
              <a:avLst/>
            </a:prstTxWarp>
          </a:bodyPr>
          <a:lstStyle>
            <a:lvl1pPr>
              <a:defRPr dirty="0">
                <a:latin typeface="Arial" pitchFamily="34" charset="0"/>
              </a:defRPr>
            </a:lvl1pPr>
          </a:lstStyle>
          <a:p>
            <a:pPr>
              <a:defRPr/>
            </a:pPr>
            <a:endParaRPr lang="es-ES"/>
          </a:p>
        </p:txBody>
      </p:sp>
      <p:sp>
        <p:nvSpPr>
          <p:cNvPr id="21" name="6 Marcador de número de diapositiva"/>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t" anchorCtr="0" compatLnSpc="1">
            <a:prstTxWarp prst="textNoShape">
              <a:avLst/>
            </a:prstTxWarp>
          </a:bodyPr>
          <a:lstStyle>
            <a:lvl1pPr>
              <a:defRPr sz="1000">
                <a:latin typeface="Times New Roman" pitchFamily="18" charset="0"/>
              </a:defRPr>
            </a:lvl1pPr>
          </a:lstStyle>
          <a:p>
            <a:pPr>
              <a:defRPr/>
            </a:pPr>
            <a:fld id="{5AAAA2AF-18B6-429B-9C0D-AF81035DF753}" type="slidenum">
              <a:rPr lang="es-ES"/>
              <a:pPr>
                <a:defRPr/>
              </a:pPr>
              <a:t>‹Nº›</a:t>
            </a:fld>
            <a:endParaRPr lang="es-ES" dirty="0"/>
          </a:p>
        </p:txBody>
      </p:sp>
      <p:pic>
        <p:nvPicPr>
          <p:cNvPr id="2060" name="Picture 19" descr="Logo-ACODECO"/>
          <p:cNvPicPr>
            <a:picLocks noChangeAspect="1" noChangeArrowheads="1"/>
          </p:cNvPicPr>
          <p:nvPr/>
        </p:nvPicPr>
        <p:blipFill>
          <a:blip r:embed="rId15"/>
          <a:srcRect/>
          <a:stretch>
            <a:fillRect/>
          </a:stretch>
        </p:blipFill>
        <p:spPr bwMode="auto">
          <a:xfrm>
            <a:off x="8305800" y="22225"/>
            <a:ext cx="827088" cy="420688"/>
          </a:xfrm>
          <a:prstGeom prst="rect">
            <a:avLst/>
          </a:prstGeom>
          <a:noFill/>
          <a:ln w="9525">
            <a:noFill/>
            <a:miter lim="800000"/>
            <a:headEnd/>
            <a:tailEnd/>
          </a:ln>
        </p:spPr>
      </p:pic>
      <p:sp>
        <p:nvSpPr>
          <p:cNvPr id="2061" name="Rectangle 1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2062" name="Rectangle 16"/>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2" name="8 Menos"/>
          <p:cNvSpPr/>
          <p:nvPr/>
        </p:nvSpPr>
        <p:spPr>
          <a:xfrm>
            <a:off x="-785850" y="1263635"/>
            <a:ext cx="10787138" cy="214314"/>
          </a:xfrm>
          <a:prstGeom prst="mathMinus">
            <a:avLst/>
          </a:prstGeom>
          <a:ln>
            <a:solidFill>
              <a:srgbClr val="FF7415"/>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Tree>
  </p:cSld>
  <p:clrMap bg1="lt1" tx1="dk1" bg2="lt2" tx2="dk2" accent1="accent1" accent2="accent2" accent3="accent3" accent4="accent4" accent5="accent5" accent6="accent6" hlink="hlink" folHlink="folHlink"/>
  <p:sldLayoutIdLst>
    <p:sldLayoutId id="2147483877" r:id="rId1"/>
    <p:sldLayoutId id="2147483876" r:id="rId2"/>
    <p:sldLayoutId id="2147483875" r:id="rId3"/>
    <p:sldLayoutId id="2147483874" r:id="rId4"/>
    <p:sldLayoutId id="2147483873" r:id="rId5"/>
    <p:sldLayoutId id="2147483872" r:id="rId6"/>
    <p:sldLayoutId id="2147483871" r:id="rId7"/>
    <p:sldLayoutId id="2147483870" r:id="rId8"/>
    <p:sldLayoutId id="2147483869" r:id="rId9"/>
    <p:sldLayoutId id="2147483868" r:id="rId10"/>
    <p:sldLayoutId id="2147483867"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3600" b="1">
          <a:solidFill>
            <a:srgbClr val="0000FF"/>
          </a:solidFill>
          <a:latin typeface="Palatino Linotype" pitchFamily="18" charset="0"/>
          <a:ea typeface="+mj-ea"/>
          <a:cs typeface="+mj-cs"/>
        </a:defRPr>
      </a:lvl1pPr>
      <a:lvl2pPr algn="ctr" rtl="0" eaLnBrk="0" fontAlgn="base" hangingPunct="0">
        <a:spcBef>
          <a:spcPct val="0"/>
        </a:spcBef>
        <a:spcAft>
          <a:spcPct val="0"/>
        </a:spcAft>
        <a:defRPr sz="3600" b="1">
          <a:solidFill>
            <a:srgbClr val="0000FF"/>
          </a:solidFill>
          <a:latin typeface="Palatino Linotype" pitchFamily="18" charset="0"/>
        </a:defRPr>
      </a:lvl2pPr>
      <a:lvl3pPr algn="ctr" rtl="0" eaLnBrk="0" fontAlgn="base" hangingPunct="0">
        <a:spcBef>
          <a:spcPct val="0"/>
        </a:spcBef>
        <a:spcAft>
          <a:spcPct val="0"/>
        </a:spcAft>
        <a:defRPr sz="3600" b="1">
          <a:solidFill>
            <a:srgbClr val="0000FF"/>
          </a:solidFill>
          <a:latin typeface="Palatino Linotype" pitchFamily="18" charset="0"/>
        </a:defRPr>
      </a:lvl3pPr>
      <a:lvl4pPr algn="ctr" rtl="0" eaLnBrk="0" fontAlgn="base" hangingPunct="0">
        <a:spcBef>
          <a:spcPct val="0"/>
        </a:spcBef>
        <a:spcAft>
          <a:spcPct val="0"/>
        </a:spcAft>
        <a:defRPr sz="3600" b="1">
          <a:solidFill>
            <a:srgbClr val="0000FF"/>
          </a:solidFill>
          <a:latin typeface="Palatino Linotype" pitchFamily="18" charset="0"/>
        </a:defRPr>
      </a:lvl4pPr>
      <a:lvl5pPr algn="ctr" rtl="0" eaLnBrk="0" fontAlgn="base" hangingPunct="0">
        <a:spcBef>
          <a:spcPct val="0"/>
        </a:spcBef>
        <a:spcAft>
          <a:spcPct val="0"/>
        </a:spcAft>
        <a:defRPr sz="3600" b="1">
          <a:solidFill>
            <a:srgbClr val="0000FF"/>
          </a:solidFill>
          <a:latin typeface="Palatino Linotype" pitchFamily="18" charset="0"/>
        </a:defRPr>
      </a:lvl5pPr>
      <a:lvl6pPr marL="457200" algn="ctr" rtl="0" eaLnBrk="0" fontAlgn="base" hangingPunct="0">
        <a:spcBef>
          <a:spcPct val="0"/>
        </a:spcBef>
        <a:spcAft>
          <a:spcPct val="0"/>
        </a:spcAft>
        <a:defRPr sz="3600" b="1">
          <a:solidFill>
            <a:srgbClr val="0000FF"/>
          </a:solidFill>
          <a:latin typeface="Palatino" pitchFamily="18" charset="0"/>
        </a:defRPr>
      </a:lvl6pPr>
      <a:lvl7pPr marL="914400" algn="ctr" rtl="0" eaLnBrk="0" fontAlgn="base" hangingPunct="0">
        <a:spcBef>
          <a:spcPct val="0"/>
        </a:spcBef>
        <a:spcAft>
          <a:spcPct val="0"/>
        </a:spcAft>
        <a:defRPr sz="3600" b="1">
          <a:solidFill>
            <a:srgbClr val="0000FF"/>
          </a:solidFill>
          <a:latin typeface="Palatino" pitchFamily="18" charset="0"/>
        </a:defRPr>
      </a:lvl7pPr>
      <a:lvl8pPr marL="1371600" algn="ctr" rtl="0" eaLnBrk="0" fontAlgn="base" hangingPunct="0">
        <a:spcBef>
          <a:spcPct val="0"/>
        </a:spcBef>
        <a:spcAft>
          <a:spcPct val="0"/>
        </a:spcAft>
        <a:defRPr sz="3600" b="1">
          <a:solidFill>
            <a:srgbClr val="0000FF"/>
          </a:solidFill>
          <a:latin typeface="Palatino" pitchFamily="18" charset="0"/>
        </a:defRPr>
      </a:lvl8pPr>
      <a:lvl9pPr marL="1828800" algn="ctr" rtl="0" eaLnBrk="0" fontAlgn="base" hangingPunct="0">
        <a:spcBef>
          <a:spcPct val="0"/>
        </a:spcBef>
        <a:spcAft>
          <a:spcPct val="0"/>
        </a:spcAft>
        <a:defRPr sz="3600" b="1">
          <a:solidFill>
            <a:srgbClr val="0000FF"/>
          </a:solidFill>
          <a:latin typeface="Palatino" pitchFamily="18" charset="0"/>
        </a:defRPr>
      </a:lvl9pPr>
    </p:titleStyle>
    <p:bodyStyle>
      <a:lvl1pPr marL="365125" indent="-255588" algn="just" rtl="0" eaLnBrk="0" fontAlgn="base" hangingPunct="0">
        <a:spcBef>
          <a:spcPts val="400"/>
        </a:spcBef>
        <a:spcAft>
          <a:spcPct val="0"/>
        </a:spcAft>
        <a:buClr>
          <a:schemeClr val="accent1"/>
        </a:buClr>
        <a:buSzPct val="75000"/>
        <a:buFont typeface="Wingdings" pitchFamily="2" charset="2"/>
        <a:buBlip>
          <a:blip r:embed="rId16"/>
        </a:buBlip>
        <a:defRPr sz="2800">
          <a:solidFill>
            <a:schemeClr val="tx1"/>
          </a:solidFill>
          <a:latin typeface="Palatino Linotype" pitchFamily="18" charset="0"/>
          <a:ea typeface="+mn-ea"/>
          <a:cs typeface="+mn-cs"/>
        </a:defRPr>
      </a:lvl1pPr>
      <a:lvl2pPr marL="620713" indent="-228600" algn="just" rtl="0" eaLnBrk="0" fontAlgn="base" hangingPunct="0">
        <a:spcBef>
          <a:spcPts val="325"/>
        </a:spcBef>
        <a:spcAft>
          <a:spcPct val="0"/>
        </a:spcAft>
        <a:buClr>
          <a:schemeClr val="accent1"/>
        </a:buClr>
        <a:buSzPct val="75000"/>
        <a:buFont typeface="Verdana" pitchFamily="34" charset="0"/>
        <a:buBlip>
          <a:blip r:embed="rId16"/>
        </a:buBlip>
        <a:defRPr sz="2100">
          <a:solidFill>
            <a:schemeClr val="tx1"/>
          </a:solidFill>
          <a:latin typeface="Palatino Linotype" pitchFamily="18" charset="0"/>
        </a:defRPr>
      </a:lvl2pPr>
      <a:lvl3pPr marL="858838" indent="-228600" algn="just" rtl="0" eaLnBrk="0" fontAlgn="base" hangingPunct="0">
        <a:spcBef>
          <a:spcPts val="350"/>
        </a:spcBef>
        <a:spcAft>
          <a:spcPct val="0"/>
        </a:spcAft>
        <a:buClr>
          <a:schemeClr val="accent2"/>
        </a:buClr>
        <a:buSzPct val="75000"/>
        <a:buFont typeface="Wingdings 2" pitchFamily="18" charset="2"/>
        <a:buBlip>
          <a:blip r:embed="rId16"/>
        </a:buBlip>
        <a:defRPr sz="1900">
          <a:solidFill>
            <a:schemeClr val="tx1"/>
          </a:solidFill>
          <a:latin typeface="Palatino Linotype" pitchFamily="18" charset="0"/>
        </a:defRPr>
      </a:lvl3pPr>
      <a:lvl4pPr marL="1143000" indent="-228600" algn="just" rtl="0" eaLnBrk="0" fontAlgn="base" hangingPunct="0">
        <a:spcBef>
          <a:spcPts val="350"/>
        </a:spcBef>
        <a:spcAft>
          <a:spcPct val="0"/>
        </a:spcAft>
        <a:buClr>
          <a:schemeClr val="accent2"/>
        </a:buClr>
        <a:buSzPct val="75000"/>
        <a:buFont typeface="Wingdings 2" pitchFamily="18" charset="2"/>
        <a:buBlip>
          <a:blip r:embed="rId16"/>
        </a:buBlip>
        <a:defRPr sz="1700">
          <a:solidFill>
            <a:schemeClr val="tx1"/>
          </a:solidFill>
          <a:latin typeface="Palatino Linotype" pitchFamily="18" charset="0"/>
        </a:defRPr>
      </a:lvl4pPr>
      <a:lvl5pPr marL="1371600" indent="-228600" algn="just" rtl="0" eaLnBrk="0" fontAlgn="base" hangingPunct="0">
        <a:spcBef>
          <a:spcPts val="350"/>
        </a:spcBef>
        <a:spcAft>
          <a:spcPct val="0"/>
        </a:spcAft>
        <a:buClr>
          <a:schemeClr val="accent2"/>
        </a:buClr>
        <a:buSzPct val="75000"/>
        <a:buFont typeface="Wingdings 2" pitchFamily="18" charset="2"/>
        <a:buBlip>
          <a:blip r:embed="rId16"/>
        </a:buBlip>
        <a:defRPr>
          <a:solidFill>
            <a:schemeClr val="tx1"/>
          </a:solidFill>
          <a:latin typeface="Palatino Linotype" pitchFamily="18" charset="0"/>
        </a:defRPr>
      </a:lvl5pPr>
      <a:lvl6pPr marL="1828800" indent="-228600" algn="just" rtl="0" eaLnBrk="0" fontAlgn="base" hangingPunct="0">
        <a:spcBef>
          <a:spcPts val="350"/>
        </a:spcBef>
        <a:spcAft>
          <a:spcPct val="0"/>
        </a:spcAft>
        <a:buClr>
          <a:schemeClr val="accent2"/>
        </a:buClr>
        <a:buSzPct val="75000"/>
        <a:buFont typeface="Wingdings 2" pitchFamily="18" charset="2"/>
        <a:buBlip>
          <a:blip r:embed="rId16"/>
        </a:buBlip>
        <a:defRPr>
          <a:solidFill>
            <a:schemeClr val="tx1"/>
          </a:solidFill>
          <a:latin typeface="+mn-lt"/>
        </a:defRPr>
      </a:lvl6pPr>
      <a:lvl7pPr marL="2286000" indent="-228600" algn="just" rtl="0" eaLnBrk="0" fontAlgn="base" hangingPunct="0">
        <a:spcBef>
          <a:spcPts val="350"/>
        </a:spcBef>
        <a:spcAft>
          <a:spcPct val="0"/>
        </a:spcAft>
        <a:buClr>
          <a:schemeClr val="accent2"/>
        </a:buClr>
        <a:buSzPct val="75000"/>
        <a:buFont typeface="Wingdings 2" pitchFamily="18" charset="2"/>
        <a:buBlip>
          <a:blip r:embed="rId16"/>
        </a:buBlip>
        <a:defRPr>
          <a:solidFill>
            <a:schemeClr val="tx1"/>
          </a:solidFill>
          <a:latin typeface="+mn-lt"/>
        </a:defRPr>
      </a:lvl7pPr>
      <a:lvl8pPr marL="2743200" indent="-228600" algn="just" rtl="0" eaLnBrk="0" fontAlgn="base" hangingPunct="0">
        <a:spcBef>
          <a:spcPts val="350"/>
        </a:spcBef>
        <a:spcAft>
          <a:spcPct val="0"/>
        </a:spcAft>
        <a:buClr>
          <a:schemeClr val="accent2"/>
        </a:buClr>
        <a:buSzPct val="75000"/>
        <a:buFont typeface="Wingdings 2" pitchFamily="18" charset="2"/>
        <a:buBlip>
          <a:blip r:embed="rId16"/>
        </a:buBlip>
        <a:defRPr>
          <a:solidFill>
            <a:schemeClr val="tx1"/>
          </a:solidFill>
          <a:latin typeface="+mn-lt"/>
        </a:defRPr>
      </a:lvl8pPr>
      <a:lvl9pPr marL="3200400" indent="-228600" algn="just" rtl="0" eaLnBrk="0" fontAlgn="base" hangingPunct="0">
        <a:spcBef>
          <a:spcPts val="350"/>
        </a:spcBef>
        <a:spcAft>
          <a:spcPct val="0"/>
        </a:spcAft>
        <a:buClr>
          <a:schemeClr val="accent2"/>
        </a:buClr>
        <a:buSzPct val="75000"/>
        <a:buFont typeface="Wingdings 2" pitchFamily="18" charset="2"/>
        <a:buBlip>
          <a:blip r:embed="rId16"/>
        </a:buBlip>
        <a:defRPr>
          <a:solidFill>
            <a:schemeClr val="tx1"/>
          </a:solidFill>
          <a:latin typeface="+mn-lt"/>
        </a:defRPr>
      </a:lvl9pPr>
    </p:bodyStyle>
    <p:other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4"/>
          <p:cNvSpPr txBox="1">
            <a:spLocks noChangeArrowheads="1"/>
          </p:cNvSpPr>
          <p:nvPr/>
        </p:nvSpPr>
        <p:spPr bwMode="auto">
          <a:xfrm>
            <a:off x="755650" y="1773238"/>
            <a:ext cx="7704138" cy="4178300"/>
          </a:xfrm>
          <a:prstGeom prst="rect">
            <a:avLst/>
          </a:prstGeom>
          <a:noFill/>
          <a:ln w="9525">
            <a:noFill/>
            <a:miter lim="800000"/>
            <a:headEnd/>
            <a:tailEnd/>
          </a:ln>
          <a:effectLst/>
        </p:spPr>
        <p:txBody>
          <a:bodyPr>
            <a:spAutoFit/>
          </a:bodyPr>
          <a:lstStyle/>
          <a:p>
            <a:pPr algn="ctr"/>
            <a:r>
              <a:rPr lang="pt-BR" sz="3200" b="1" dirty="0">
                <a:latin typeface="Palatino Linotype" pitchFamily="18" charset="0"/>
              </a:rPr>
              <a:t>CASOS  DEMANDADOS POR  ACODECO DURANTE 2008-2010</a:t>
            </a:r>
            <a:endParaRPr lang="es-PA" sz="3200" b="1" dirty="0">
              <a:latin typeface="Palatino Linotype" pitchFamily="18" charset="0"/>
            </a:endParaRPr>
          </a:p>
          <a:p>
            <a:pPr algn="ctr"/>
            <a:endParaRPr lang="es-PA" sz="3200" b="1" dirty="0">
              <a:solidFill>
                <a:schemeClr val="hlink"/>
              </a:solidFill>
              <a:latin typeface="Palatino" pitchFamily="18" charset="0"/>
            </a:endParaRPr>
          </a:p>
          <a:p>
            <a:pPr algn="ctr"/>
            <a:endParaRPr lang="es-PA" sz="1600" b="1" dirty="0">
              <a:solidFill>
                <a:schemeClr val="hlink"/>
              </a:solidFill>
              <a:latin typeface="Palatino" pitchFamily="18" charset="0"/>
            </a:endParaRPr>
          </a:p>
          <a:p>
            <a:pPr algn="ctr"/>
            <a:r>
              <a:rPr lang="es-PA" sz="2800" b="1" i="1" dirty="0">
                <a:solidFill>
                  <a:srgbClr val="0000FF"/>
                </a:solidFill>
                <a:latin typeface="Palatino Linotype" pitchFamily="18" charset="0"/>
              </a:rPr>
              <a:t>Clarisa Raquel </a:t>
            </a:r>
            <a:r>
              <a:rPr lang="es-PA" sz="2800" b="1" i="1" dirty="0" err="1">
                <a:solidFill>
                  <a:srgbClr val="0000FF"/>
                </a:solidFill>
                <a:latin typeface="Palatino Linotype" pitchFamily="18" charset="0"/>
              </a:rPr>
              <a:t>Araúz</a:t>
            </a:r>
            <a:r>
              <a:rPr lang="es-PA" sz="2800" b="1" i="1" dirty="0">
                <a:solidFill>
                  <a:srgbClr val="0000FF"/>
                </a:solidFill>
                <a:latin typeface="Palatino Linotype" pitchFamily="18" charset="0"/>
              </a:rPr>
              <a:t> Quintero</a:t>
            </a:r>
          </a:p>
          <a:p>
            <a:pPr algn="ctr"/>
            <a:r>
              <a:rPr lang="es-PA" sz="2000" b="1" dirty="0">
                <a:solidFill>
                  <a:srgbClr val="FD6701"/>
                </a:solidFill>
                <a:latin typeface="Palatino Linotype" pitchFamily="18" charset="0"/>
              </a:rPr>
              <a:t>Jefa del Departamento de Investigación </a:t>
            </a:r>
          </a:p>
          <a:p>
            <a:pPr algn="ctr"/>
            <a:r>
              <a:rPr lang="es-PA" sz="2000" b="1" dirty="0">
                <a:solidFill>
                  <a:srgbClr val="FD6701"/>
                </a:solidFill>
                <a:latin typeface="Palatino Linotype" pitchFamily="18" charset="0"/>
              </a:rPr>
              <a:t>de la Competencia - DNLC - ACODECO</a:t>
            </a:r>
          </a:p>
          <a:p>
            <a:pPr algn="ctr"/>
            <a:endParaRPr lang="es-PA" sz="1600" b="1" dirty="0">
              <a:solidFill>
                <a:srgbClr val="FD6701"/>
              </a:solidFill>
              <a:latin typeface="Palatino Linotype" pitchFamily="18" charset="0"/>
            </a:endParaRPr>
          </a:p>
          <a:p>
            <a:pPr algn="ctr"/>
            <a:endParaRPr lang="es-PA" sz="1600" b="1" dirty="0">
              <a:solidFill>
                <a:srgbClr val="FD6701"/>
              </a:solidFill>
              <a:latin typeface="Palatino Linotype" pitchFamily="18" charset="0"/>
            </a:endParaRPr>
          </a:p>
          <a:p>
            <a:pPr algn="ctr"/>
            <a:endParaRPr lang="es-PA" sz="1600" b="1" dirty="0">
              <a:solidFill>
                <a:srgbClr val="0000FF"/>
              </a:solidFill>
              <a:latin typeface="Palatino Linotype" pitchFamily="18" charset="0"/>
            </a:endParaRPr>
          </a:p>
          <a:p>
            <a:pPr algn="ctr"/>
            <a:r>
              <a:rPr lang="es-PA" sz="1600" b="1" dirty="0">
                <a:solidFill>
                  <a:srgbClr val="0000FF"/>
                </a:solidFill>
                <a:latin typeface="Palatino Linotype" pitchFamily="18" charset="0"/>
              </a:rPr>
              <a:t>Primer Foro Nacional de Competencia</a:t>
            </a:r>
          </a:p>
          <a:p>
            <a:pPr algn="ctr"/>
            <a:r>
              <a:rPr lang="es-PA" sz="1600" b="1" dirty="0">
                <a:solidFill>
                  <a:srgbClr val="0000FF"/>
                </a:solidFill>
                <a:latin typeface="Palatino Linotype" pitchFamily="18" charset="0"/>
              </a:rPr>
              <a:t>Ciudad de Panamá, </a:t>
            </a:r>
            <a:r>
              <a:rPr lang="es-PA" sz="1600" b="1" dirty="0" smtClean="0">
                <a:solidFill>
                  <a:srgbClr val="0000FF"/>
                </a:solidFill>
                <a:latin typeface="Palatino Linotype" pitchFamily="18" charset="0"/>
              </a:rPr>
              <a:t>1º </a:t>
            </a:r>
            <a:r>
              <a:rPr lang="es-PA" sz="1600" b="1" dirty="0">
                <a:solidFill>
                  <a:srgbClr val="0000FF"/>
                </a:solidFill>
                <a:latin typeface="Palatino Linotype" pitchFamily="18" charset="0"/>
              </a:rPr>
              <a:t>de Febrero de 2011</a:t>
            </a:r>
            <a:endParaRPr lang="es-ES" sz="1600" b="1" dirty="0">
              <a:solidFill>
                <a:srgbClr val="0000FF"/>
              </a:solidFill>
              <a:latin typeface="Palatino Linotype" pitchFamily="18" charset="0"/>
            </a:endParaRPr>
          </a:p>
        </p:txBody>
      </p:sp>
      <p:sp>
        <p:nvSpPr>
          <p:cNvPr id="4" name="8 Marcador de título"/>
          <p:cNvSpPr txBox="1">
            <a:spLocks/>
          </p:cNvSpPr>
          <p:nvPr/>
        </p:nvSpPr>
        <p:spPr>
          <a:xfrm>
            <a:off x="758797" y="279378"/>
            <a:ext cx="8229600" cy="1143000"/>
          </a:xfrm>
          <a:prstGeom prst="rect">
            <a:avLst/>
          </a:prstGeom>
          <a:effectLst>
            <a:outerShdw blurRad="63500" sx="102000" sy="102000" algn="ctr" rotWithShape="0">
              <a:prstClr val="black">
                <a:alpha val="40000"/>
              </a:prstClr>
            </a:outerShdw>
          </a:effectLst>
          <a:scene3d>
            <a:camera prst="obliqueBottomRight"/>
            <a:lightRig rig="threePt" dir="t"/>
          </a:scene3d>
        </p:spPr>
        <p:txBody>
          <a:bodyPr anchor="ctr">
            <a:normAutofit/>
            <a:scene3d>
              <a:camera prst="orthographicFront"/>
              <a:lightRig rig="soft" dir="t"/>
            </a:scene3d>
            <a:sp3d prstMaterial="softEdge">
              <a:bevelT w="25400" h="25400"/>
            </a:sp3d>
          </a:bodyPr>
          <a:lstStyle>
            <a:extLst/>
          </a:lstStyle>
          <a:p>
            <a:pPr algn="ctr" fontAlgn="auto">
              <a:spcAft>
                <a:spcPts val="0"/>
              </a:spcAft>
              <a:defRPr/>
            </a:pPr>
            <a:r>
              <a:rPr lang="es-PA" sz="2500" b="1" dirty="0">
                <a:solidFill>
                  <a:srgbClr val="0000FF"/>
                </a:solidFill>
                <a:effectLst>
                  <a:outerShdw blurRad="38100" dist="38100" dir="2700000" algn="tl">
                    <a:srgbClr val="000000"/>
                  </a:outerShdw>
                </a:effectLst>
                <a:latin typeface="Palatino Linotype" pitchFamily="18" charset="0"/>
                <a:ea typeface="+mj-ea"/>
                <a:cs typeface="+mj-cs"/>
              </a:rPr>
              <a:t>AUTORIDAD DE PROTECCIÓN AL CONSUMIDOR Y DEFENSA DE LA COMPETENCIA (ACODECO)</a:t>
            </a:r>
            <a:endParaRPr lang="en-US" sz="4400" b="1" dirty="0">
              <a:solidFill>
                <a:srgbClr val="0000FF"/>
              </a:solidFill>
              <a:effectLst>
                <a:outerShdw blurRad="31750" dist="25400" dir="5400000" algn="tl" rotWithShape="0">
                  <a:srgbClr val="000000">
                    <a:alpha val="25000"/>
                  </a:srgbClr>
                </a:outerShdw>
              </a:effectLst>
              <a:latin typeface="Palatino Linotype" pitchFamily="18" charset="0"/>
              <a:ea typeface="+mj-ea"/>
              <a:cs typeface="+mj-cs"/>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bwMode="auto">
          <a:noFill/>
          <a:ln cap="flat" algn="ctr">
            <a:miter lim="800000"/>
            <a:headEnd type="none" w="med" len="med"/>
            <a:tailEnd type="none" w="med" len="med"/>
          </a:ln>
        </p:spPr>
        <p:txBody>
          <a:bodyPr vert="horz" wrap="square" lIns="91440" tIns="45720" rIns="91440" bIns="45720" numCol="1" anchor="ctr" anchorCtr="0" compatLnSpc="1">
            <a:prstTxWarp prst="textNoShape">
              <a:avLst/>
            </a:prstTxWarp>
          </a:bodyPr>
          <a:lstStyle/>
          <a:p>
            <a:pPr algn="ctr"/>
            <a:r>
              <a:rPr lang="es-ES" sz="3200" smtClean="0">
                <a:latin typeface="Palatino Linotype" pitchFamily="18" charset="0"/>
                <a:cs typeface="Times New Roman" pitchFamily="18" charset="0"/>
              </a:rPr>
              <a:t/>
            </a:r>
            <a:br>
              <a:rPr lang="es-ES" sz="3200" smtClean="0">
                <a:latin typeface="Palatino Linotype" pitchFamily="18" charset="0"/>
                <a:cs typeface="Times New Roman" pitchFamily="18" charset="0"/>
              </a:rPr>
            </a:br>
            <a:r>
              <a:rPr lang="es-ES" sz="3200" smtClean="0">
                <a:latin typeface="Palatino Linotype" pitchFamily="18" charset="0"/>
                <a:cs typeface="Times New Roman" pitchFamily="18" charset="0"/>
              </a:rPr>
              <a:t>ACODECO vs empresas</a:t>
            </a:r>
            <a:br>
              <a:rPr lang="es-ES" sz="3200" smtClean="0">
                <a:latin typeface="Palatino Linotype" pitchFamily="18" charset="0"/>
                <a:cs typeface="Times New Roman" pitchFamily="18" charset="0"/>
              </a:rPr>
            </a:br>
            <a:r>
              <a:rPr lang="es-ES" sz="3200" smtClean="0">
                <a:latin typeface="Palatino Linotype" pitchFamily="18" charset="0"/>
                <a:cs typeface="Times New Roman" pitchFamily="18" charset="0"/>
              </a:rPr>
              <a:t>procesadoras de leche.</a:t>
            </a:r>
            <a:r>
              <a:rPr lang="es-PA" sz="3200" smtClean="0">
                <a:latin typeface="Palatino Linotype" pitchFamily="18" charset="0"/>
                <a:cs typeface="Times New Roman" pitchFamily="18" charset="0"/>
              </a:rPr>
              <a:t/>
            </a:r>
            <a:br>
              <a:rPr lang="es-PA" sz="3200" smtClean="0">
                <a:latin typeface="Palatino Linotype" pitchFamily="18" charset="0"/>
                <a:cs typeface="Times New Roman" pitchFamily="18" charset="0"/>
              </a:rPr>
            </a:br>
            <a:endParaRPr lang="es-ES" sz="3200" smtClean="0">
              <a:latin typeface="Palatino Linotype" pitchFamily="18" charset="0"/>
              <a:cs typeface="Times New Roman" pitchFamily="18" charset="0"/>
            </a:endParaRPr>
          </a:p>
        </p:txBody>
      </p:sp>
      <p:sp>
        <p:nvSpPr>
          <p:cNvPr id="45059" name="Rectangle 3"/>
          <p:cNvSpPr>
            <a:spLocks noGrp="1" noChangeArrowheads="1"/>
          </p:cNvSpPr>
          <p:nvPr>
            <p:ph type="body" idx="1"/>
          </p:nvPr>
        </p:nvSpPr>
        <p:spPr bwMode="auto">
          <a:xfrm>
            <a:off x="304800" y="1600200"/>
            <a:ext cx="8461375" cy="4525963"/>
          </a:xfrm>
          <a:noFill/>
          <a:ln cap="flat" algn="ctr">
            <a:miter lim="800000"/>
            <a:headEnd/>
            <a:tailEnd/>
          </a:ln>
        </p:spPr>
        <p:txBody>
          <a:bodyPr vert="horz" wrap="square" lIns="91440" tIns="45720" rIns="91440" bIns="45720" numCol="1" anchor="t" anchorCtr="0" compatLnSpc="1">
            <a:prstTxWarp prst="textNoShape">
              <a:avLst/>
            </a:prstTxWarp>
          </a:bodyPr>
          <a:lstStyle/>
          <a:p>
            <a:pPr marL="544513" indent="-544513" algn="just" eaLnBrk="1" hangingPunct="1">
              <a:lnSpc>
                <a:spcPct val="90000"/>
              </a:lnSpc>
              <a:buFont typeface="Wingdings" pitchFamily="2" charset="2"/>
              <a:buBlip>
                <a:blip r:embed="rId2"/>
              </a:buBlip>
            </a:pPr>
            <a:r>
              <a:rPr lang="es-ES" sz="2400" b="1" u="sng" dirty="0" smtClean="0">
                <a:latin typeface="Palatino Linotype" pitchFamily="18" charset="0"/>
                <a:cs typeface="Times New Roman" pitchFamily="18" charset="0"/>
              </a:rPr>
              <a:t>Conducta demandada</a:t>
            </a:r>
            <a:r>
              <a:rPr lang="es-ES" sz="2400" b="1" dirty="0" smtClean="0">
                <a:latin typeface="Palatino Linotype" pitchFamily="18" charset="0"/>
                <a:cs typeface="Times New Roman" pitchFamily="18" charset="0"/>
              </a:rPr>
              <a:t>: Supuesto acuerdo o combinación en el precio de compra de leche en sus diferentes graduaciones.</a:t>
            </a:r>
          </a:p>
          <a:p>
            <a:pPr marL="544513" indent="-544513" algn="just" eaLnBrk="1" hangingPunct="1">
              <a:lnSpc>
                <a:spcPct val="90000"/>
              </a:lnSpc>
              <a:buFont typeface="Wingdings" pitchFamily="2" charset="2"/>
              <a:buBlip>
                <a:blip r:embed="rId2"/>
              </a:buBlip>
            </a:pPr>
            <a:endParaRPr lang="es-ES" sz="2400" b="1" dirty="0" smtClean="0">
              <a:latin typeface="Palatino Linotype" pitchFamily="18" charset="0"/>
              <a:cs typeface="Times New Roman" pitchFamily="18" charset="0"/>
            </a:endParaRPr>
          </a:p>
          <a:p>
            <a:pPr marL="544513" indent="-544513" algn="just" eaLnBrk="1" hangingPunct="1">
              <a:lnSpc>
                <a:spcPct val="90000"/>
              </a:lnSpc>
              <a:buFont typeface="Wingdings" pitchFamily="2" charset="2"/>
              <a:buBlip>
                <a:blip r:embed="rId2"/>
              </a:buBlip>
            </a:pPr>
            <a:r>
              <a:rPr lang="es-ES" sz="2400" b="1" u="sng" dirty="0" smtClean="0">
                <a:latin typeface="Palatino Linotype" pitchFamily="18" charset="0"/>
                <a:cs typeface="Times New Roman" pitchFamily="18" charset="0"/>
              </a:rPr>
              <a:t>Estado actual</a:t>
            </a:r>
            <a:r>
              <a:rPr lang="es-ES" sz="2400" b="1" dirty="0" smtClean="0">
                <a:latin typeface="Palatino Linotype" pitchFamily="18" charset="0"/>
                <a:cs typeface="Times New Roman" pitchFamily="18" charset="0"/>
              </a:rPr>
              <a:t>: Se resuelve apelación en la C.S.J. de Resolución emitida por el Primer Tribunal Superior de Justicia, dentro de acción de amparo de garantías constitucionales ejercida contra el auto que ordenó la admisión de la demanda corregida.  En este caso se cuenta con solicitud de algunas empresas para celebrar transacciones, por lo que se coordina al respecto con las mismas. </a:t>
            </a:r>
            <a:endParaRPr lang="es-PA" sz="2400" b="1" dirty="0" smtClean="0">
              <a:latin typeface="Palatino Linotype" pitchFamily="18" charset="0"/>
              <a:cs typeface="Times New Roman" pitchFamily="18" charset="0"/>
            </a:endParaRPr>
          </a:p>
          <a:p>
            <a:pPr marL="544513" indent="-544513" algn="just" eaLnBrk="1" hangingPunct="1">
              <a:lnSpc>
                <a:spcPct val="90000"/>
              </a:lnSpc>
              <a:buFont typeface="Wingdings" pitchFamily="2" charset="2"/>
              <a:buBlip>
                <a:blip r:embed="rId2"/>
              </a:buBlip>
            </a:pPr>
            <a:endParaRPr lang="es-ES" sz="2400" b="1" dirty="0" smtClean="0">
              <a:latin typeface="Palatino Linotype"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Título"/>
          <p:cNvSpPr>
            <a:spLocks noGrp="1"/>
          </p:cNvSpPr>
          <p:nvPr>
            <p:ph type="title"/>
          </p:nvPr>
        </p:nvSpPr>
        <p:spPr bwMode="auto">
          <a:noFill/>
          <a:ln cap="flat" algn="ctr">
            <a:miter lim="800000"/>
            <a:headEnd/>
            <a:tailEnd/>
          </a:ln>
        </p:spPr>
        <p:txBody>
          <a:bodyPr vert="horz" wrap="square" lIns="91440" tIns="45720" rIns="91440" bIns="45720" numCol="1" anchor="ctr" anchorCtr="0" compatLnSpc="1">
            <a:prstTxWarp prst="textNoShape">
              <a:avLst/>
            </a:prstTxWarp>
          </a:bodyPr>
          <a:lstStyle/>
          <a:p>
            <a:pPr algn="ctr"/>
            <a:r>
              <a:rPr lang="es-PA" sz="3200" smtClean="0">
                <a:latin typeface="Palatino Linotype" pitchFamily="18" charset="0"/>
                <a:cs typeface="Times New Roman" pitchFamily="18" charset="0"/>
              </a:rPr>
              <a:t>ACODECO vs empresa mayorista</a:t>
            </a:r>
            <a:br>
              <a:rPr lang="es-PA" sz="3200" smtClean="0">
                <a:latin typeface="Palatino Linotype" pitchFamily="18" charset="0"/>
                <a:cs typeface="Times New Roman" pitchFamily="18" charset="0"/>
              </a:rPr>
            </a:br>
            <a:r>
              <a:rPr lang="es-PA" sz="3200" smtClean="0">
                <a:latin typeface="Palatino Linotype" pitchFamily="18" charset="0"/>
                <a:cs typeface="Times New Roman" pitchFamily="18" charset="0"/>
              </a:rPr>
              <a:t>de venta de combustible.</a:t>
            </a:r>
          </a:p>
        </p:txBody>
      </p:sp>
      <p:sp>
        <p:nvSpPr>
          <p:cNvPr id="4" name="3 Marcador de contenido"/>
          <p:cNvSpPr>
            <a:spLocks noGrp="1"/>
          </p:cNvSpPr>
          <p:nvPr>
            <p:ph type="body" idx="1"/>
          </p:nvPr>
        </p:nvSpPr>
        <p:spPr bwMode="auto">
          <a:xfrm>
            <a:off x="457200" y="1828800"/>
            <a:ext cx="8229600" cy="4297363"/>
          </a:xfrm>
          <a:noFill/>
          <a:ln cap="flat" algn="ctr">
            <a:miter lim="800000"/>
            <a:headEnd/>
            <a:tailEnd/>
          </a:ln>
        </p:spPr>
        <p:txBody>
          <a:bodyPr vert="horz" wrap="square" lIns="91440" tIns="45720" rIns="91440" bIns="45720" numCol="1" anchor="t" anchorCtr="0" compatLnSpc="1">
            <a:prstTxWarp prst="textNoShape">
              <a:avLst/>
            </a:prstTxWarp>
          </a:bodyPr>
          <a:lstStyle/>
          <a:p>
            <a:pPr marL="544513" indent="-544513" algn="just" eaLnBrk="1" hangingPunct="1">
              <a:lnSpc>
                <a:spcPct val="90000"/>
              </a:lnSpc>
              <a:buFont typeface="Wingdings" pitchFamily="2" charset="2"/>
              <a:buBlip>
                <a:blip r:embed="rId2"/>
              </a:buBlip>
            </a:pPr>
            <a:endParaRPr lang="es-ES" sz="2400" b="1" dirty="0" smtClean="0">
              <a:latin typeface="Palatino Linotype" pitchFamily="18" charset="0"/>
              <a:cs typeface="Times New Roman" pitchFamily="18" charset="0"/>
            </a:endParaRPr>
          </a:p>
          <a:p>
            <a:pPr marL="544513" indent="-544513" algn="just" eaLnBrk="1" hangingPunct="1">
              <a:lnSpc>
                <a:spcPct val="90000"/>
              </a:lnSpc>
              <a:buFont typeface="Wingdings" pitchFamily="2" charset="2"/>
              <a:buBlip>
                <a:blip r:embed="rId2"/>
              </a:buBlip>
            </a:pPr>
            <a:r>
              <a:rPr lang="es-ES" sz="2400" b="1" u="sng" dirty="0" smtClean="0">
                <a:latin typeface="Palatino Linotype" pitchFamily="18" charset="0"/>
                <a:cs typeface="Times New Roman" pitchFamily="18" charset="0"/>
              </a:rPr>
              <a:t>Inicio de la investigación</a:t>
            </a:r>
            <a:r>
              <a:rPr lang="es-ES" sz="2400" b="1" dirty="0" smtClean="0">
                <a:latin typeface="Palatino Linotype" pitchFamily="18" charset="0"/>
                <a:cs typeface="Times New Roman" pitchFamily="18" charset="0"/>
              </a:rPr>
              <a:t>:  21 de noviembre de 2008.</a:t>
            </a:r>
          </a:p>
          <a:p>
            <a:pPr marL="544513" indent="-544513" algn="just" eaLnBrk="1" hangingPunct="1">
              <a:lnSpc>
                <a:spcPct val="90000"/>
              </a:lnSpc>
              <a:buFont typeface="Wingdings" pitchFamily="2" charset="2"/>
              <a:buBlip>
                <a:blip r:embed="rId2"/>
              </a:buBlip>
            </a:pPr>
            <a:endParaRPr lang="es-PA" sz="2400" b="1" dirty="0" smtClean="0">
              <a:latin typeface="Palatino Linotype" pitchFamily="18" charset="0"/>
              <a:cs typeface="Times New Roman" pitchFamily="18" charset="0"/>
            </a:endParaRPr>
          </a:p>
          <a:p>
            <a:pPr marL="544513" indent="-544513" algn="just" eaLnBrk="1" hangingPunct="1">
              <a:lnSpc>
                <a:spcPct val="90000"/>
              </a:lnSpc>
              <a:buFont typeface="Wingdings" pitchFamily="2" charset="2"/>
              <a:buBlip>
                <a:blip r:embed="rId2"/>
              </a:buBlip>
            </a:pPr>
            <a:r>
              <a:rPr lang="es-ES" sz="2400" b="1" u="sng" dirty="0" smtClean="0">
                <a:latin typeface="Palatino Linotype" pitchFamily="18" charset="0"/>
                <a:cs typeface="Times New Roman" pitchFamily="18" charset="0"/>
              </a:rPr>
              <a:t>Presentación de la demanda</a:t>
            </a:r>
            <a:r>
              <a:rPr lang="es-ES" sz="2400" b="1" dirty="0" smtClean="0">
                <a:latin typeface="Palatino Linotype" pitchFamily="18" charset="0"/>
                <a:cs typeface="Times New Roman" pitchFamily="18" charset="0"/>
              </a:rPr>
              <a:t>: </a:t>
            </a:r>
            <a:r>
              <a:rPr lang="es-PA" sz="2400" b="1" dirty="0" smtClean="0">
                <a:latin typeface="Palatino Linotype" pitchFamily="18" charset="0"/>
                <a:cs typeface="Times New Roman" pitchFamily="18" charset="0"/>
              </a:rPr>
              <a:t>25 de mayo de 2009.</a:t>
            </a:r>
          </a:p>
          <a:p>
            <a:pPr marL="544513" indent="-544513" algn="just" eaLnBrk="1" hangingPunct="1">
              <a:lnSpc>
                <a:spcPct val="90000"/>
              </a:lnSpc>
              <a:buFont typeface="Wingdings" pitchFamily="2" charset="2"/>
              <a:buBlip>
                <a:blip r:embed="rId2"/>
              </a:buBlip>
            </a:pPr>
            <a:endParaRPr lang="es-PA" sz="2400" b="1" dirty="0" smtClean="0">
              <a:latin typeface="Palatino Linotype" pitchFamily="18" charset="0"/>
              <a:cs typeface="Times New Roman" pitchFamily="18" charset="0"/>
            </a:endParaRPr>
          </a:p>
          <a:p>
            <a:pPr marL="544513" indent="-544513" algn="just" eaLnBrk="1" hangingPunct="1">
              <a:lnSpc>
                <a:spcPct val="90000"/>
              </a:lnSpc>
              <a:buFont typeface="Wingdings" pitchFamily="2" charset="2"/>
              <a:buBlip>
                <a:blip r:embed="rId2"/>
              </a:buBlip>
            </a:pPr>
            <a:r>
              <a:rPr lang="es-ES" sz="2400" b="1" u="sng" dirty="0" smtClean="0">
                <a:latin typeface="Palatino Linotype" pitchFamily="18" charset="0"/>
                <a:cs typeface="Times New Roman" pitchFamily="18" charset="0"/>
              </a:rPr>
              <a:t>Empresa demandada</a:t>
            </a:r>
            <a:r>
              <a:rPr lang="es-ES" sz="2400" b="1" dirty="0" smtClean="0">
                <a:latin typeface="Palatino Linotype" pitchFamily="18" charset="0"/>
                <a:cs typeface="Times New Roman" pitchFamily="18" charset="0"/>
              </a:rPr>
              <a:t>:</a:t>
            </a:r>
          </a:p>
          <a:p>
            <a:pPr marL="1885950" lvl="1" indent="-285750" algn="just" eaLnBrk="1" hangingPunct="1">
              <a:lnSpc>
                <a:spcPct val="90000"/>
              </a:lnSpc>
              <a:buFont typeface="Verdana" pitchFamily="34" charset="0"/>
              <a:buBlip>
                <a:blip r:embed="rId2"/>
              </a:buBlip>
            </a:pPr>
            <a:endParaRPr lang="es-PA" sz="2400" b="1" dirty="0" smtClean="0">
              <a:latin typeface="Palatino Linotype" pitchFamily="18" charset="0"/>
              <a:cs typeface="Times New Roman" pitchFamily="18" charset="0"/>
            </a:endParaRPr>
          </a:p>
          <a:p>
            <a:pPr marL="1885950" lvl="1" indent="-285750" algn="just" eaLnBrk="1" hangingPunct="1">
              <a:lnSpc>
                <a:spcPct val="90000"/>
              </a:lnSpc>
              <a:buFont typeface="Verdana" pitchFamily="34" charset="0"/>
              <a:buBlip>
                <a:blip r:embed="rId2"/>
              </a:buBlip>
            </a:pPr>
            <a:r>
              <a:rPr lang="es-PA" sz="2400" b="1" dirty="0" smtClean="0">
                <a:latin typeface="Palatino Linotype" pitchFamily="18" charset="0"/>
                <a:cs typeface="Times New Roman" pitchFamily="18" charset="0"/>
              </a:rPr>
              <a:t>Refinería Panamá, S. de R.L.</a:t>
            </a:r>
          </a:p>
          <a:p>
            <a:pPr marL="544513" indent="-544513" algn="just" eaLnBrk="1" hangingPunct="1">
              <a:lnSpc>
                <a:spcPct val="90000"/>
              </a:lnSpc>
              <a:buFont typeface="Wingdings" pitchFamily="2" charset="2"/>
              <a:buBlip>
                <a:blip r:embed="rId2"/>
              </a:buBlip>
            </a:pPr>
            <a:endParaRPr lang="es-ES" sz="2400" b="1" dirty="0" smtClean="0">
              <a:latin typeface="Palatino Linotype"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bwMode="auto">
          <a:noFill/>
          <a:ln cap="flat" algn="ctr">
            <a:miter lim="800000"/>
            <a:headEnd type="none" w="med" len="med"/>
            <a:tailEnd type="none" w="med" len="med"/>
          </a:ln>
        </p:spPr>
        <p:txBody>
          <a:bodyPr vert="horz" wrap="square" lIns="91440" tIns="45720" rIns="91440" bIns="45720" numCol="1" anchor="ctr" anchorCtr="0" compatLnSpc="1">
            <a:prstTxWarp prst="textNoShape">
              <a:avLst/>
            </a:prstTxWarp>
          </a:bodyPr>
          <a:lstStyle/>
          <a:p>
            <a:pPr algn="ctr"/>
            <a:r>
              <a:rPr lang="es-PA" sz="3200" smtClean="0">
                <a:latin typeface="Palatino Linotype" pitchFamily="18" charset="0"/>
                <a:cs typeface="Times New Roman" pitchFamily="18" charset="0"/>
              </a:rPr>
              <a:t>ACODECO vs empresa mayorista</a:t>
            </a:r>
            <a:br>
              <a:rPr lang="es-PA" sz="3200" smtClean="0">
                <a:latin typeface="Palatino Linotype" pitchFamily="18" charset="0"/>
                <a:cs typeface="Times New Roman" pitchFamily="18" charset="0"/>
              </a:rPr>
            </a:br>
            <a:r>
              <a:rPr lang="es-PA" sz="3200" smtClean="0">
                <a:latin typeface="Palatino Linotype" pitchFamily="18" charset="0"/>
                <a:cs typeface="Times New Roman" pitchFamily="18" charset="0"/>
              </a:rPr>
              <a:t>de venta de combustible.</a:t>
            </a:r>
            <a:endParaRPr lang="es-ES" sz="3200" smtClean="0">
              <a:latin typeface="Palatino Linotype" pitchFamily="18" charset="0"/>
              <a:cs typeface="Times New Roman" pitchFamily="18" charset="0"/>
            </a:endParaRPr>
          </a:p>
        </p:txBody>
      </p:sp>
      <p:sp>
        <p:nvSpPr>
          <p:cNvPr id="47107" name="Rectangle 3"/>
          <p:cNvSpPr>
            <a:spLocks noGrp="1" noChangeArrowheads="1"/>
          </p:cNvSpPr>
          <p:nvPr>
            <p:ph type="body" idx="1"/>
          </p:nvPr>
        </p:nvSpPr>
        <p:spPr bwMode="auto">
          <a:xfrm>
            <a:off x="214282" y="1600200"/>
            <a:ext cx="8472518" cy="4525963"/>
          </a:xfrm>
          <a:noFill/>
          <a:ln cap="flat" algn="ctr">
            <a:miter lim="800000"/>
            <a:headEnd/>
            <a:tailEnd/>
          </a:ln>
        </p:spPr>
        <p:txBody>
          <a:bodyPr vert="horz" wrap="square" lIns="91440" tIns="45720" rIns="91440" bIns="45720" numCol="1" anchor="t" anchorCtr="0" compatLnSpc="1">
            <a:prstTxWarp prst="textNoShape">
              <a:avLst/>
            </a:prstTxWarp>
          </a:bodyPr>
          <a:lstStyle/>
          <a:p>
            <a:pPr marL="544513" indent="-544513" algn="just" eaLnBrk="1" hangingPunct="1">
              <a:lnSpc>
                <a:spcPct val="90000"/>
              </a:lnSpc>
              <a:buFont typeface="Wingdings" pitchFamily="2" charset="2"/>
              <a:buBlip>
                <a:blip r:embed="rId2"/>
              </a:buBlip>
            </a:pPr>
            <a:endParaRPr lang="es-ES" sz="2400" b="1" dirty="0" smtClean="0">
              <a:latin typeface="Palatino Linotype" pitchFamily="18" charset="0"/>
              <a:cs typeface="Times New Roman" pitchFamily="18" charset="0"/>
            </a:endParaRPr>
          </a:p>
          <a:p>
            <a:pPr marL="544513" indent="-544513" algn="just" eaLnBrk="1" hangingPunct="1">
              <a:lnSpc>
                <a:spcPct val="90000"/>
              </a:lnSpc>
              <a:buFont typeface="Wingdings" pitchFamily="2" charset="2"/>
              <a:buBlip>
                <a:blip r:embed="rId2"/>
              </a:buBlip>
            </a:pPr>
            <a:endParaRPr lang="es-ES" sz="2400" b="1" dirty="0" smtClean="0">
              <a:latin typeface="Palatino Linotype" pitchFamily="18" charset="0"/>
              <a:cs typeface="Times New Roman" pitchFamily="18" charset="0"/>
            </a:endParaRPr>
          </a:p>
          <a:p>
            <a:pPr marL="544513" indent="-544513" algn="just" eaLnBrk="1" hangingPunct="1">
              <a:lnSpc>
                <a:spcPct val="90000"/>
              </a:lnSpc>
              <a:buFont typeface="Wingdings" pitchFamily="2" charset="2"/>
              <a:buBlip>
                <a:blip r:embed="rId2"/>
              </a:buBlip>
            </a:pPr>
            <a:r>
              <a:rPr lang="es-ES" sz="2400" b="1" u="sng" dirty="0" smtClean="0">
                <a:latin typeface="Palatino Linotype" pitchFamily="18" charset="0"/>
                <a:cs typeface="Times New Roman" pitchFamily="18" charset="0"/>
              </a:rPr>
              <a:t>Conducta demandada</a:t>
            </a:r>
            <a:r>
              <a:rPr lang="es-ES" sz="2400" b="1" dirty="0" smtClean="0">
                <a:latin typeface="Palatino Linotype" pitchFamily="18" charset="0"/>
                <a:cs typeface="Times New Roman" pitchFamily="18" charset="0"/>
              </a:rPr>
              <a:t>: </a:t>
            </a:r>
            <a:r>
              <a:rPr lang="es-PA" sz="2400" b="1" dirty="0" smtClean="0">
                <a:latin typeface="Palatino Linotype" pitchFamily="18" charset="0"/>
                <a:cs typeface="Times New Roman" pitchFamily="18" charset="0"/>
              </a:rPr>
              <a:t>Práctica monopolística relativa, por supuesta restricción en el servicio de despacho de combustible a camiones cisternas de empresas mayoristas en la República de Panamá.</a:t>
            </a:r>
          </a:p>
          <a:p>
            <a:pPr marL="544513" indent="-544513" algn="just" eaLnBrk="1" hangingPunct="1">
              <a:lnSpc>
                <a:spcPct val="90000"/>
              </a:lnSpc>
              <a:buFont typeface="Wingdings" pitchFamily="2" charset="2"/>
              <a:buBlip>
                <a:blip r:embed="rId2"/>
              </a:buBlip>
            </a:pPr>
            <a:endParaRPr lang="es-ES" sz="2400" b="1" dirty="0" smtClean="0">
              <a:latin typeface="Palatino Linotype" pitchFamily="18" charset="0"/>
              <a:cs typeface="Times New Roman" pitchFamily="18" charset="0"/>
            </a:endParaRPr>
          </a:p>
          <a:p>
            <a:pPr marL="544513" indent="-544513" algn="just" eaLnBrk="1" hangingPunct="1">
              <a:lnSpc>
                <a:spcPct val="90000"/>
              </a:lnSpc>
              <a:buFont typeface="Wingdings" pitchFamily="2" charset="2"/>
              <a:buBlip>
                <a:blip r:embed="rId2"/>
              </a:buBlip>
            </a:pPr>
            <a:endParaRPr lang="es-ES" sz="2400" b="1" dirty="0" smtClean="0">
              <a:latin typeface="Palatino Linotype" pitchFamily="18" charset="0"/>
              <a:cs typeface="Times New Roman" pitchFamily="18" charset="0"/>
            </a:endParaRPr>
          </a:p>
          <a:p>
            <a:pPr marL="544513" indent="-544513" algn="just" eaLnBrk="1" hangingPunct="1">
              <a:lnSpc>
                <a:spcPct val="90000"/>
              </a:lnSpc>
              <a:buFont typeface="Wingdings" pitchFamily="2" charset="2"/>
              <a:buBlip>
                <a:blip r:embed="rId2"/>
              </a:buBlip>
            </a:pPr>
            <a:r>
              <a:rPr lang="es-ES" sz="2400" b="1" u="sng" dirty="0" smtClean="0">
                <a:latin typeface="Palatino Linotype" pitchFamily="18" charset="0"/>
                <a:cs typeface="Times New Roman" pitchFamily="18" charset="0"/>
              </a:rPr>
              <a:t>Estado actual</a:t>
            </a:r>
            <a:r>
              <a:rPr lang="es-ES" sz="2400" b="1" dirty="0" smtClean="0">
                <a:latin typeface="Palatino Linotype" pitchFamily="18" charset="0"/>
                <a:cs typeface="Times New Roman" pitchFamily="18" charset="0"/>
              </a:rPr>
              <a:t>: En espera de continuación de audiencia ordinaria.</a:t>
            </a:r>
            <a:endParaRPr lang="es-PA" sz="2400" b="1" dirty="0" smtClean="0">
              <a:latin typeface="Palatino Linotype" pitchFamily="18" charset="0"/>
              <a:cs typeface="Times New Roman" pitchFamily="18" charset="0"/>
            </a:endParaRPr>
          </a:p>
          <a:p>
            <a:pPr marL="544513" indent="-544513" algn="just" eaLnBrk="1" hangingPunct="1">
              <a:lnSpc>
                <a:spcPct val="90000"/>
              </a:lnSpc>
              <a:buFont typeface="Wingdings" pitchFamily="2" charset="2"/>
              <a:buBlip>
                <a:blip r:embed="rId2"/>
              </a:buBlip>
            </a:pPr>
            <a:endParaRPr lang="es-ES" sz="2400" b="1" dirty="0" smtClean="0">
              <a:latin typeface="Palatino Linotype"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2 Título"/>
          <p:cNvSpPr>
            <a:spLocks noGrp="1"/>
          </p:cNvSpPr>
          <p:nvPr>
            <p:ph type="title"/>
          </p:nvPr>
        </p:nvSpPr>
        <p:spPr bwMode="auto">
          <a:noFill/>
          <a:ln cap="flat" algn="ctr">
            <a:miter lim="800000"/>
            <a:headEnd type="none" w="med" len="med"/>
            <a:tailEnd type="none" w="med" len="med"/>
          </a:ln>
        </p:spPr>
        <p:txBody>
          <a:bodyPr vert="horz" wrap="square" lIns="91440" tIns="45720" rIns="91440" bIns="45720" numCol="1" anchor="ctr" anchorCtr="0" compatLnSpc="1">
            <a:prstTxWarp prst="textNoShape">
              <a:avLst/>
            </a:prstTxWarp>
          </a:bodyPr>
          <a:lstStyle/>
          <a:p>
            <a:pPr algn="ctr"/>
            <a:r>
              <a:rPr lang="es-ES" sz="3200" smtClean="0">
                <a:latin typeface="Palatino Linotype" pitchFamily="18" charset="0"/>
                <a:cs typeface="Times New Roman" pitchFamily="18" charset="0"/>
              </a:rPr>
              <a:t>ACODECO vs. Cinco</a:t>
            </a:r>
            <a:br>
              <a:rPr lang="es-ES" sz="3200" smtClean="0">
                <a:latin typeface="Palatino Linotype" pitchFamily="18" charset="0"/>
                <a:cs typeface="Times New Roman" pitchFamily="18" charset="0"/>
              </a:rPr>
            </a:br>
            <a:r>
              <a:rPr lang="es-ES" sz="3200" smtClean="0">
                <a:latin typeface="Palatino Linotype" pitchFamily="18" charset="0"/>
                <a:cs typeface="Times New Roman" pitchFamily="18" charset="0"/>
              </a:rPr>
              <a:t>transportistas de carga de Colón.</a:t>
            </a:r>
            <a:endParaRPr lang="es-PA" sz="3200" smtClean="0">
              <a:latin typeface="Palatino Linotype" pitchFamily="18" charset="0"/>
              <a:cs typeface="Times New Roman" pitchFamily="18" charset="0"/>
            </a:endParaRPr>
          </a:p>
        </p:txBody>
      </p:sp>
      <p:sp>
        <p:nvSpPr>
          <p:cNvPr id="5" name="4 Marcador de contenido"/>
          <p:cNvSpPr>
            <a:spLocks noGrp="1"/>
          </p:cNvSpPr>
          <p:nvPr>
            <p:ph type="body" idx="1"/>
          </p:nvPr>
        </p:nvSpPr>
        <p:spPr bwMode="auto">
          <a:xfrm>
            <a:off x="454025" y="1600200"/>
            <a:ext cx="8229600" cy="4525963"/>
          </a:xfrm>
          <a:noFill/>
          <a:ln cap="flat" algn="ctr">
            <a:miter lim="800000"/>
            <a:headEnd/>
            <a:tailEnd/>
          </a:ln>
        </p:spPr>
        <p:txBody>
          <a:bodyPr vert="horz" wrap="square" lIns="91440" tIns="45720" rIns="91440" bIns="45720" numCol="1" anchor="t" anchorCtr="0" compatLnSpc="1">
            <a:prstTxWarp prst="textNoShape">
              <a:avLst/>
            </a:prstTxWarp>
          </a:bodyPr>
          <a:lstStyle/>
          <a:p>
            <a:pPr marL="544513" indent="-544513" algn="just" eaLnBrk="1" hangingPunct="1">
              <a:lnSpc>
                <a:spcPct val="90000"/>
              </a:lnSpc>
              <a:buFont typeface="Wingdings" pitchFamily="2" charset="2"/>
              <a:buBlip>
                <a:blip r:embed="rId2"/>
              </a:buBlip>
            </a:pPr>
            <a:r>
              <a:rPr lang="es-ES" sz="2300" b="1" u="sng" dirty="0" smtClean="0">
                <a:latin typeface="Palatino Linotype" pitchFamily="18" charset="0"/>
                <a:cs typeface="Times New Roman" pitchFamily="18" charset="0"/>
              </a:rPr>
              <a:t>Inicio de la investigación</a:t>
            </a:r>
            <a:r>
              <a:rPr lang="es-ES" sz="2300" b="1" dirty="0" smtClean="0">
                <a:latin typeface="Palatino Linotype" pitchFamily="18" charset="0"/>
                <a:cs typeface="Times New Roman" pitchFamily="18" charset="0"/>
              </a:rPr>
              <a:t>:  6 de agosto de 2008.</a:t>
            </a:r>
          </a:p>
          <a:p>
            <a:pPr marL="544513" indent="-544513" algn="just" eaLnBrk="1" hangingPunct="1">
              <a:lnSpc>
                <a:spcPct val="90000"/>
              </a:lnSpc>
              <a:buFont typeface="Wingdings" pitchFamily="2" charset="2"/>
              <a:buBlip>
                <a:blip r:embed="rId2"/>
              </a:buBlip>
            </a:pPr>
            <a:endParaRPr lang="es-ES" sz="2300" b="1" dirty="0" smtClean="0">
              <a:latin typeface="Palatino Linotype" pitchFamily="18" charset="0"/>
              <a:cs typeface="Times New Roman" pitchFamily="18" charset="0"/>
            </a:endParaRPr>
          </a:p>
          <a:p>
            <a:pPr marL="544513" indent="-544513" algn="just" eaLnBrk="1" hangingPunct="1">
              <a:lnSpc>
                <a:spcPct val="90000"/>
              </a:lnSpc>
              <a:buFont typeface="Wingdings" pitchFamily="2" charset="2"/>
              <a:buBlip>
                <a:blip r:embed="rId2"/>
              </a:buBlip>
            </a:pPr>
            <a:r>
              <a:rPr lang="es-ES" sz="2300" b="1" u="sng" dirty="0" smtClean="0">
                <a:latin typeface="Palatino Linotype" pitchFamily="18" charset="0"/>
                <a:cs typeface="Times New Roman" pitchFamily="18" charset="0"/>
              </a:rPr>
              <a:t>Presentación de la demanda</a:t>
            </a:r>
            <a:r>
              <a:rPr lang="es-ES" sz="2300" b="1" dirty="0" smtClean="0">
                <a:latin typeface="Palatino Linotype" pitchFamily="18" charset="0"/>
                <a:cs typeface="Times New Roman" pitchFamily="18" charset="0"/>
              </a:rPr>
              <a:t>: 29 de octubre de 2009.</a:t>
            </a:r>
          </a:p>
          <a:p>
            <a:pPr marL="544513" indent="-544513" algn="just" eaLnBrk="1" hangingPunct="1">
              <a:lnSpc>
                <a:spcPct val="90000"/>
              </a:lnSpc>
              <a:buFont typeface="Wingdings" pitchFamily="2" charset="2"/>
              <a:buNone/>
            </a:pPr>
            <a:endParaRPr lang="es-ES" sz="2300" b="1" dirty="0" smtClean="0">
              <a:latin typeface="Palatino Linotype" pitchFamily="18" charset="0"/>
              <a:cs typeface="Times New Roman" pitchFamily="18" charset="0"/>
            </a:endParaRPr>
          </a:p>
          <a:p>
            <a:pPr marL="544513" indent="-544513" algn="just" eaLnBrk="1" hangingPunct="1">
              <a:lnSpc>
                <a:spcPct val="90000"/>
              </a:lnSpc>
              <a:buFont typeface="Wingdings" pitchFamily="2" charset="2"/>
              <a:buBlip>
                <a:blip r:embed="rId2"/>
              </a:buBlip>
            </a:pPr>
            <a:r>
              <a:rPr lang="es-ES" sz="2300" b="1" u="sng" dirty="0" smtClean="0">
                <a:latin typeface="Palatino Linotype" pitchFamily="18" charset="0"/>
                <a:cs typeface="Times New Roman" pitchFamily="18" charset="0"/>
              </a:rPr>
              <a:t>Demandadas</a:t>
            </a:r>
            <a:r>
              <a:rPr lang="es-ES" sz="2300" b="1" dirty="0" smtClean="0">
                <a:latin typeface="Palatino Linotype" pitchFamily="18" charset="0"/>
                <a:cs typeface="Times New Roman" pitchFamily="18" charset="0"/>
              </a:rPr>
              <a:t>:</a:t>
            </a:r>
          </a:p>
          <a:p>
            <a:pPr marL="1266825" lvl="1" indent="-285750" algn="just" eaLnBrk="1" hangingPunct="1">
              <a:lnSpc>
                <a:spcPct val="90000"/>
              </a:lnSpc>
              <a:buFont typeface="Verdana" pitchFamily="34" charset="0"/>
              <a:buBlip>
                <a:blip r:embed="rId2"/>
              </a:buBlip>
            </a:pPr>
            <a:r>
              <a:rPr lang="es-ES" b="1" dirty="0" smtClean="0">
                <a:latin typeface="Palatino Linotype" pitchFamily="18" charset="0"/>
                <a:cs typeface="Times New Roman" pitchFamily="18" charset="0"/>
              </a:rPr>
              <a:t>Asociación de Transporte de Carga de Colón.</a:t>
            </a:r>
          </a:p>
          <a:p>
            <a:pPr marL="1266825" lvl="1" indent="-285750" algn="just" eaLnBrk="1" hangingPunct="1">
              <a:lnSpc>
                <a:spcPct val="90000"/>
              </a:lnSpc>
              <a:buFont typeface="Verdana" pitchFamily="34" charset="0"/>
              <a:buBlip>
                <a:blip r:embed="rId2"/>
              </a:buBlip>
            </a:pPr>
            <a:r>
              <a:rPr lang="es-ES" b="1" dirty="0" smtClean="0">
                <a:latin typeface="Palatino Linotype" pitchFamily="18" charset="0"/>
                <a:cs typeface="Times New Roman" pitchFamily="18" charset="0"/>
              </a:rPr>
              <a:t>Corporación de Empresarios de Transporte de Carga de Colón.</a:t>
            </a:r>
          </a:p>
          <a:p>
            <a:pPr marL="1266825" lvl="1" indent="-285750" algn="just" eaLnBrk="1" hangingPunct="1">
              <a:lnSpc>
                <a:spcPct val="90000"/>
              </a:lnSpc>
              <a:buFont typeface="Verdana" pitchFamily="34" charset="0"/>
              <a:buBlip>
                <a:blip r:embed="rId2"/>
              </a:buBlip>
            </a:pPr>
            <a:r>
              <a:rPr lang="es-ES" b="1" dirty="0" smtClean="0">
                <a:latin typeface="Palatino Linotype" pitchFamily="18" charset="0"/>
                <a:cs typeface="Times New Roman" pitchFamily="18" charset="0"/>
              </a:rPr>
              <a:t>Cooperativa de Servicios Múltiples Serafín Niño R.L.</a:t>
            </a:r>
          </a:p>
          <a:p>
            <a:pPr marL="1266825" lvl="1" indent="-285750" algn="just" eaLnBrk="1" hangingPunct="1">
              <a:lnSpc>
                <a:spcPct val="90000"/>
              </a:lnSpc>
              <a:buFont typeface="Verdana" pitchFamily="34" charset="0"/>
              <a:buBlip>
                <a:blip r:embed="rId2"/>
              </a:buBlip>
            </a:pPr>
            <a:r>
              <a:rPr lang="es-ES" b="1" dirty="0" smtClean="0">
                <a:latin typeface="Palatino Linotype" pitchFamily="18" charset="0"/>
                <a:cs typeface="Times New Roman" pitchFamily="18" charset="0"/>
              </a:rPr>
              <a:t>Sindicato de Propietarios de Transporte de Carga Independiente de Colón.</a:t>
            </a:r>
          </a:p>
          <a:p>
            <a:pPr marL="1266825" lvl="1" indent="-285750" algn="just" eaLnBrk="1" hangingPunct="1">
              <a:lnSpc>
                <a:spcPct val="90000"/>
              </a:lnSpc>
              <a:buFont typeface="Verdana" pitchFamily="34" charset="0"/>
              <a:buBlip>
                <a:blip r:embed="rId2"/>
              </a:buBlip>
            </a:pPr>
            <a:r>
              <a:rPr lang="es-ES" b="1" dirty="0" smtClean="0">
                <a:latin typeface="Palatino Linotype" pitchFamily="18" charset="0"/>
                <a:cs typeface="Times New Roman" pitchFamily="18" charset="0"/>
              </a:rPr>
              <a:t>Sindicato de Camioneros de Chiriquí.</a:t>
            </a:r>
          </a:p>
          <a:p>
            <a:pPr marL="544513" indent="-544513" algn="just" eaLnBrk="1" hangingPunct="1">
              <a:lnSpc>
                <a:spcPct val="90000"/>
              </a:lnSpc>
              <a:buFont typeface="Wingdings" pitchFamily="2" charset="2"/>
              <a:buBlip>
                <a:blip r:embed="rId2"/>
              </a:buBlip>
            </a:pPr>
            <a:endParaRPr lang="es-ES" sz="2400" b="1" dirty="0" smtClean="0">
              <a:latin typeface="Palatino Linotype"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bwMode="auto">
          <a:noFill/>
          <a:ln cap="flat" algn="ctr">
            <a:miter lim="800000"/>
            <a:headEnd type="none" w="med" len="med"/>
            <a:tailEnd type="none" w="med" len="med"/>
          </a:ln>
        </p:spPr>
        <p:txBody>
          <a:bodyPr vert="horz" wrap="square" lIns="91440" tIns="45720" rIns="91440" bIns="45720" numCol="1" anchor="ctr" anchorCtr="0" compatLnSpc="1">
            <a:prstTxWarp prst="textNoShape">
              <a:avLst/>
            </a:prstTxWarp>
          </a:bodyPr>
          <a:lstStyle/>
          <a:p>
            <a:pPr algn="ctr"/>
            <a:r>
              <a:rPr lang="es-ES" sz="3200" smtClean="0">
                <a:latin typeface="Palatino Linotype" pitchFamily="18" charset="0"/>
                <a:cs typeface="Times New Roman" pitchFamily="18" charset="0"/>
              </a:rPr>
              <a:t>ACODECO vs. Cinco</a:t>
            </a:r>
            <a:br>
              <a:rPr lang="es-ES" sz="3200" smtClean="0">
                <a:latin typeface="Palatino Linotype" pitchFamily="18" charset="0"/>
                <a:cs typeface="Times New Roman" pitchFamily="18" charset="0"/>
              </a:rPr>
            </a:br>
            <a:r>
              <a:rPr lang="es-ES" sz="3200" smtClean="0">
                <a:latin typeface="Palatino Linotype" pitchFamily="18" charset="0"/>
                <a:cs typeface="Times New Roman" pitchFamily="18" charset="0"/>
              </a:rPr>
              <a:t>transportistas de carga de Colón.</a:t>
            </a:r>
          </a:p>
        </p:txBody>
      </p:sp>
      <p:sp>
        <p:nvSpPr>
          <p:cNvPr id="49155" name="Rectangle 3"/>
          <p:cNvSpPr>
            <a:spLocks noGrp="1" noChangeArrowheads="1"/>
          </p:cNvSpPr>
          <p:nvPr>
            <p:ph type="body" idx="1"/>
          </p:nvPr>
        </p:nvSpPr>
        <p:spPr bwMode="auto">
          <a:noFill/>
          <a:ln cap="flat" algn="ctr">
            <a:miter lim="800000"/>
            <a:headEnd/>
            <a:tailEnd/>
          </a:ln>
        </p:spPr>
        <p:txBody>
          <a:bodyPr vert="horz" wrap="square" lIns="91440" tIns="45720" rIns="91440" bIns="45720" numCol="1" anchor="t" anchorCtr="0" compatLnSpc="1">
            <a:prstTxWarp prst="textNoShape">
              <a:avLst/>
            </a:prstTxWarp>
          </a:bodyPr>
          <a:lstStyle/>
          <a:p>
            <a:pPr marL="544513" indent="-544513" algn="just" eaLnBrk="1" hangingPunct="1">
              <a:lnSpc>
                <a:spcPct val="90000"/>
              </a:lnSpc>
              <a:buFont typeface="Wingdings" pitchFamily="2" charset="2"/>
              <a:buBlip>
                <a:blip r:embed="rId2"/>
              </a:buBlip>
            </a:pPr>
            <a:endParaRPr lang="es-ES" sz="2400" b="1" dirty="0" smtClean="0">
              <a:latin typeface="Palatino Linotype" pitchFamily="18" charset="0"/>
              <a:cs typeface="Times New Roman" pitchFamily="18" charset="0"/>
            </a:endParaRPr>
          </a:p>
          <a:p>
            <a:pPr marL="544513" indent="-544513" algn="just" eaLnBrk="1" hangingPunct="1">
              <a:lnSpc>
                <a:spcPct val="90000"/>
              </a:lnSpc>
              <a:buFont typeface="Wingdings" pitchFamily="2" charset="2"/>
              <a:buBlip>
                <a:blip r:embed="rId2"/>
              </a:buBlip>
            </a:pPr>
            <a:endParaRPr lang="es-ES" sz="2400" b="1" dirty="0" smtClean="0">
              <a:latin typeface="Palatino Linotype" pitchFamily="18" charset="0"/>
              <a:cs typeface="Times New Roman" pitchFamily="18" charset="0"/>
            </a:endParaRPr>
          </a:p>
          <a:p>
            <a:pPr marL="544513" indent="-544513" algn="just" eaLnBrk="1" hangingPunct="1">
              <a:lnSpc>
                <a:spcPct val="90000"/>
              </a:lnSpc>
              <a:buFont typeface="Wingdings" pitchFamily="2" charset="2"/>
              <a:buBlip>
                <a:blip r:embed="rId2"/>
              </a:buBlip>
            </a:pPr>
            <a:r>
              <a:rPr lang="es-ES" sz="2400" b="1" u="sng" dirty="0" smtClean="0">
                <a:latin typeface="Palatino Linotype" pitchFamily="18" charset="0"/>
                <a:cs typeface="Times New Roman" pitchFamily="18" charset="0"/>
              </a:rPr>
              <a:t>Conducta demandada</a:t>
            </a:r>
            <a:r>
              <a:rPr lang="es-ES" sz="2400" b="1" dirty="0" smtClean="0">
                <a:latin typeface="Palatino Linotype" pitchFamily="18" charset="0"/>
                <a:cs typeface="Times New Roman" pitchFamily="18" charset="0"/>
              </a:rPr>
              <a:t>:   Práctica Monopolística Absoluta, por supuesta colusión en el precio de transporte de carga.</a:t>
            </a:r>
          </a:p>
          <a:p>
            <a:pPr marL="544513" indent="-544513" algn="just" eaLnBrk="1" hangingPunct="1">
              <a:lnSpc>
                <a:spcPct val="90000"/>
              </a:lnSpc>
              <a:buFont typeface="Wingdings" pitchFamily="2" charset="2"/>
              <a:buBlip>
                <a:blip r:embed="rId2"/>
              </a:buBlip>
            </a:pPr>
            <a:endParaRPr lang="es-ES" sz="2400" b="1" dirty="0" smtClean="0">
              <a:latin typeface="Palatino Linotype" pitchFamily="18" charset="0"/>
              <a:cs typeface="Times New Roman" pitchFamily="18" charset="0"/>
            </a:endParaRPr>
          </a:p>
          <a:p>
            <a:pPr marL="544513" indent="-544513" algn="just" eaLnBrk="1" hangingPunct="1">
              <a:lnSpc>
                <a:spcPct val="90000"/>
              </a:lnSpc>
              <a:buFont typeface="Wingdings" pitchFamily="2" charset="2"/>
              <a:buBlip>
                <a:blip r:embed="rId2"/>
              </a:buBlip>
            </a:pPr>
            <a:endParaRPr lang="es-ES" sz="2400" b="1" dirty="0" smtClean="0">
              <a:latin typeface="Palatino Linotype" pitchFamily="18" charset="0"/>
              <a:cs typeface="Times New Roman" pitchFamily="18" charset="0"/>
            </a:endParaRPr>
          </a:p>
          <a:p>
            <a:pPr marL="544513" indent="-544513" algn="just" eaLnBrk="1" hangingPunct="1">
              <a:lnSpc>
                <a:spcPct val="90000"/>
              </a:lnSpc>
              <a:buFont typeface="Wingdings" pitchFamily="2" charset="2"/>
              <a:buBlip>
                <a:blip r:embed="rId2"/>
              </a:buBlip>
            </a:pPr>
            <a:r>
              <a:rPr lang="es-ES" sz="2400" b="1" u="sng" dirty="0" smtClean="0">
                <a:latin typeface="Palatino Linotype" pitchFamily="18" charset="0"/>
                <a:cs typeface="Times New Roman" pitchFamily="18" charset="0"/>
              </a:rPr>
              <a:t>Estado actual</a:t>
            </a:r>
            <a:r>
              <a:rPr lang="es-ES" sz="2400" b="1" dirty="0" smtClean="0">
                <a:latin typeface="Palatino Linotype" pitchFamily="18" charset="0"/>
                <a:cs typeface="Times New Roman" pitchFamily="18" charset="0"/>
              </a:rPr>
              <a:t>:   Pendiente de que se fije fecha de celebración de la audiencia preliminar.</a:t>
            </a:r>
            <a:endParaRPr lang="es-PA" sz="2400" b="1" dirty="0" smtClean="0">
              <a:latin typeface="Palatino Linotype" pitchFamily="18" charset="0"/>
              <a:cs typeface="Times New Roman" pitchFamily="18" charset="0"/>
            </a:endParaRPr>
          </a:p>
          <a:p>
            <a:pPr marL="544513" indent="-544513" algn="just" eaLnBrk="1" hangingPunct="1">
              <a:lnSpc>
                <a:spcPct val="90000"/>
              </a:lnSpc>
              <a:buFont typeface="Wingdings" pitchFamily="2" charset="2"/>
              <a:buBlip>
                <a:blip r:embed="rId2"/>
              </a:buBlip>
            </a:pPr>
            <a:endParaRPr lang="es-ES" sz="2400" b="1" dirty="0" smtClean="0">
              <a:latin typeface="Palatino Linotype"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type="body" idx="1"/>
          </p:nvPr>
        </p:nvSpPr>
        <p:spPr bwMode="auto">
          <a:xfrm>
            <a:off x="457200" y="1484313"/>
            <a:ext cx="8229600" cy="4144962"/>
          </a:xfrm>
          <a:noFill/>
          <a:ln cap="flat" algn="ctr">
            <a:miter lim="800000"/>
            <a:headEnd/>
            <a:tailEnd/>
          </a:ln>
        </p:spPr>
        <p:txBody>
          <a:bodyPr vert="horz" wrap="square" lIns="91440" tIns="45720" rIns="91440" bIns="45720" numCol="1" anchor="t" anchorCtr="0" compatLnSpc="1">
            <a:prstTxWarp prst="textNoShape">
              <a:avLst/>
            </a:prstTxWarp>
          </a:bodyPr>
          <a:lstStyle/>
          <a:p>
            <a:pPr marL="544513" indent="-544513" algn="just" eaLnBrk="1" hangingPunct="1">
              <a:lnSpc>
                <a:spcPct val="90000"/>
              </a:lnSpc>
              <a:buFont typeface="Wingdings" pitchFamily="2" charset="2"/>
              <a:buBlip>
                <a:blip r:embed="rId2"/>
              </a:buBlip>
            </a:pPr>
            <a:endParaRPr lang="es-ES" sz="2400" b="1" u="sng" dirty="0" smtClean="0">
              <a:latin typeface="Palatino Linotype" pitchFamily="18" charset="0"/>
              <a:cs typeface="Times New Roman" pitchFamily="18" charset="0"/>
            </a:endParaRPr>
          </a:p>
          <a:p>
            <a:pPr marL="544513" indent="-544513" algn="just" eaLnBrk="1" hangingPunct="1">
              <a:lnSpc>
                <a:spcPct val="90000"/>
              </a:lnSpc>
              <a:buFont typeface="Wingdings" pitchFamily="2" charset="2"/>
              <a:buBlip>
                <a:blip r:embed="rId2"/>
              </a:buBlip>
            </a:pPr>
            <a:r>
              <a:rPr lang="es-ES" sz="2400" b="1" u="sng" dirty="0" smtClean="0">
                <a:latin typeface="Palatino Linotype" pitchFamily="18" charset="0"/>
                <a:cs typeface="Times New Roman" pitchFamily="18" charset="0"/>
              </a:rPr>
              <a:t>Inicio de la investigación</a:t>
            </a:r>
            <a:r>
              <a:rPr lang="es-ES" sz="2400" b="1" dirty="0" smtClean="0">
                <a:latin typeface="Palatino Linotype" pitchFamily="18" charset="0"/>
                <a:cs typeface="Times New Roman" pitchFamily="18" charset="0"/>
              </a:rPr>
              <a:t>:  2 de noviembre de 2009.</a:t>
            </a:r>
          </a:p>
          <a:p>
            <a:pPr marL="544513" indent="-544513" algn="just" eaLnBrk="1" hangingPunct="1">
              <a:lnSpc>
                <a:spcPct val="90000"/>
              </a:lnSpc>
              <a:buFont typeface="Wingdings" pitchFamily="2" charset="2"/>
              <a:buBlip>
                <a:blip r:embed="rId2"/>
              </a:buBlip>
            </a:pPr>
            <a:endParaRPr lang="es-ES" sz="2400" b="1" dirty="0" smtClean="0">
              <a:latin typeface="Palatino Linotype" pitchFamily="18" charset="0"/>
              <a:cs typeface="Times New Roman" pitchFamily="18" charset="0"/>
            </a:endParaRPr>
          </a:p>
          <a:p>
            <a:pPr marL="544513" indent="-544513" algn="just" eaLnBrk="1" hangingPunct="1">
              <a:lnSpc>
                <a:spcPct val="90000"/>
              </a:lnSpc>
              <a:buFont typeface="Wingdings" pitchFamily="2" charset="2"/>
              <a:buBlip>
                <a:blip r:embed="rId2"/>
              </a:buBlip>
            </a:pPr>
            <a:r>
              <a:rPr lang="es-ES" sz="2400" b="1" u="sng" dirty="0" smtClean="0">
                <a:latin typeface="Palatino Linotype" pitchFamily="18" charset="0"/>
                <a:cs typeface="Times New Roman" pitchFamily="18" charset="0"/>
              </a:rPr>
              <a:t>Presentación de la demanda</a:t>
            </a:r>
            <a:r>
              <a:rPr lang="es-ES" sz="2400" b="1" dirty="0" smtClean="0">
                <a:latin typeface="Palatino Linotype" pitchFamily="18" charset="0"/>
                <a:cs typeface="Times New Roman" pitchFamily="18" charset="0"/>
              </a:rPr>
              <a:t>:  </a:t>
            </a:r>
            <a:r>
              <a:rPr lang="es-PA" sz="2400" b="1" dirty="0" smtClean="0">
                <a:latin typeface="Palatino Linotype" pitchFamily="18" charset="0"/>
                <a:cs typeface="Times New Roman" pitchFamily="18" charset="0"/>
              </a:rPr>
              <a:t>9 de julio de 2010.</a:t>
            </a:r>
          </a:p>
          <a:p>
            <a:pPr marL="544513" indent="-544513" algn="just" eaLnBrk="1" hangingPunct="1">
              <a:lnSpc>
                <a:spcPct val="90000"/>
              </a:lnSpc>
              <a:buFont typeface="Wingdings" pitchFamily="2" charset="2"/>
              <a:buBlip>
                <a:blip r:embed="rId2"/>
              </a:buBlip>
            </a:pPr>
            <a:endParaRPr lang="es-ES" sz="2400" b="1" dirty="0" smtClean="0">
              <a:latin typeface="Palatino Linotype" pitchFamily="18" charset="0"/>
              <a:cs typeface="Times New Roman" pitchFamily="18" charset="0"/>
            </a:endParaRPr>
          </a:p>
          <a:p>
            <a:pPr marL="544513" indent="-544513" algn="just" eaLnBrk="1" hangingPunct="1">
              <a:lnSpc>
                <a:spcPct val="90000"/>
              </a:lnSpc>
              <a:buFont typeface="Wingdings" pitchFamily="2" charset="2"/>
              <a:buBlip>
                <a:blip r:embed="rId2"/>
              </a:buBlip>
            </a:pPr>
            <a:r>
              <a:rPr lang="es-ES" sz="2400" b="1" u="sng" dirty="0" smtClean="0">
                <a:latin typeface="Palatino Linotype" pitchFamily="18" charset="0"/>
                <a:cs typeface="Times New Roman" pitchFamily="18" charset="0"/>
              </a:rPr>
              <a:t>Demandados</a:t>
            </a:r>
            <a:r>
              <a:rPr lang="es-ES" sz="2000" b="1" dirty="0" smtClean="0">
                <a:latin typeface="Palatino Linotype" pitchFamily="18" charset="0"/>
                <a:cs typeface="Times New Roman" pitchFamily="18" charset="0"/>
              </a:rPr>
              <a:t>:</a:t>
            </a:r>
          </a:p>
          <a:p>
            <a:pPr marL="714375" lvl="1" indent="-285750" algn="just" eaLnBrk="1" hangingPunct="1">
              <a:lnSpc>
                <a:spcPct val="90000"/>
              </a:lnSpc>
              <a:buFont typeface="Verdana" pitchFamily="34" charset="0"/>
              <a:buBlip>
                <a:blip r:embed="rId2"/>
              </a:buBlip>
            </a:pPr>
            <a:r>
              <a:rPr lang="es-PA" b="1" dirty="0" err="1" smtClean="0">
                <a:latin typeface="Palatino Linotype" pitchFamily="18" charset="0"/>
                <a:cs typeface="Times New Roman" pitchFamily="18" charset="0"/>
              </a:rPr>
              <a:t>Runhong</a:t>
            </a:r>
            <a:r>
              <a:rPr lang="es-PA" b="1" dirty="0" smtClean="0">
                <a:latin typeface="Palatino Linotype" pitchFamily="18" charset="0"/>
                <a:cs typeface="Times New Roman" pitchFamily="18" charset="0"/>
              </a:rPr>
              <a:t> </a:t>
            </a:r>
            <a:r>
              <a:rPr lang="es-PA" b="1" dirty="0" err="1" smtClean="0">
                <a:latin typeface="Palatino Linotype" pitchFamily="18" charset="0"/>
                <a:cs typeface="Times New Roman" pitchFamily="18" charset="0"/>
              </a:rPr>
              <a:t>Zeng</a:t>
            </a:r>
            <a:endParaRPr lang="es-PA" b="1" dirty="0" smtClean="0">
              <a:latin typeface="Palatino Linotype" pitchFamily="18" charset="0"/>
              <a:cs typeface="Times New Roman" pitchFamily="18" charset="0"/>
            </a:endParaRPr>
          </a:p>
          <a:p>
            <a:pPr marL="714375" lvl="1" indent="-285750" algn="just" eaLnBrk="1" hangingPunct="1">
              <a:lnSpc>
                <a:spcPct val="90000"/>
              </a:lnSpc>
              <a:buFont typeface="Verdana" pitchFamily="34" charset="0"/>
              <a:buBlip>
                <a:blip r:embed="rId2"/>
              </a:buBlip>
            </a:pPr>
            <a:r>
              <a:rPr lang="es-PA" b="1" dirty="0" err="1" smtClean="0">
                <a:latin typeface="Palatino Linotype" pitchFamily="18" charset="0"/>
                <a:cs typeface="Times New Roman" pitchFamily="18" charset="0"/>
              </a:rPr>
              <a:t>Gan</a:t>
            </a:r>
            <a:r>
              <a:rPr lang="es-PA" b="1" dirty="0" smtClean="0">
                <a:latin typeface="Palatino Linotype" pitchFamily="18" charset="0"/>
                <a:cs typeface="Times New Roman" pitchFamily="18" charset="0"/>
              </a:rPr>
              <a:t> Ying </a:t>
            </a:r>
            <a:r>
              <a:rPr lang="es-PA" b="1" dirty="0" err="1" smtClean="0">
                <a:latin typeface="Palatino Linotype" pitchFamily="18" charset="0"/>
                <a:cs typeface="Times New Roman" pitchFamily="18" charset="0"/>
              </a:rPr>
              <a:t>Choc</a:t>
            </a:r>
            <a:endParaRPr lang="es-PA" b="1" dirty="0" smtClean="0">
              <a:latin typeface="Palatino Linotype" pitchFamily="18" charset="0"/>
              <a:cs typeface="Times New Roman" pitchFamily="18" charset="0"/>
            </a:endParaRPr>
          </a:p>
          <a:p>
            <a:pPr marL="714375" lvl="1" indent="-285750" algn="just" eaLnBrk="1" hangingPunct="1">
              <a:lnSpc>
                <a:spcPct val="90000"/>
              </a:lnSpc>
              <a:buFont typeface="Verdana" pitchFamily="34" charset="0"/>
              <a:buBlip>
                <a:blip r:embed="rId2"/>
              </a:buBlip>
            </a:pPr>
            <a:r>
              <a:rPr lang="es-PA" b="1" dirty="0" err="1" smtClean="0">
                <a:latin typeface="Palatino Linotype" pitchFamily="18" charset="0"/>
                <a:cs typeface="Times New Roman" pitchFamily="18" charset="0"/>
              </a:rPr>
              <a:t>Jinyou</a:t>
            </a:r>
            <a:r>
              <a:rPr lang="es-PA" b="1" dirty="0" smtClean="0">
                <a:latin typeface="Palatino Linotype" pitchFamily="18" charset="0"/>
                <a:cs typeface="Times New Roman" pitchFamily="18" charset="0"/>
              </a:rPr>
              <a:t> </a:t>
            </a:r>
            <a:r>
              <a:rPr lang="es-PA" b="1" dirty="0" err="1" smtClean="0">
                <a:latin typeface="Palatino Linotype" pitchFamily="18" charset="0"/>
                <a:cs typeface="Times New Roman" pitchFamily="18" charset="0"/>
              </a:rPr>
              <a:t>Wu</a:t>
            </a:r>
            <a:endParaRPr lang="es-PA" b="1" dirty="0" smtClean="0">
              <a:latin typeface="Palatino Linotype" pitchFamily="18" charset="0"/>
              <a:cs typeface="Times New Roman" pitchFamily="18" charset="0"/>
            </a:endParaRPr>
          </a:p>
          <a:p>
            <a:pPr marL="714375" lvl="1" indent="-285750" algn="just" eaLnBrk="1" hangingPunct="1">
              <a:lnSpc>
                <a:spcPct val="90000"/>
              </a:lnSpc>
              <a:buFont typeface="Verdana" pitchFamily="34" charset="0"/>
              <a:buBlip>
                <a:blip r:embed="rId2"/>
              </a:buBlip>
            </a:pPr>
            <a:r>
              <a:rPr lang="es-PA" b="1" dirty="0" err="1" smtClean="0">
                <a:latin typeface="Palatino Linotype" pitchFamily="18" charset="0"/>
                <a:cs typeface="Times New Roman" pitchFamily="18" charset="0"/>
              </a:rPr>
              <a:t>Jian</a:t>
            </a:r>
            <a:r>
              <a:rPr lang="es-PA" b="1" dirty="0" smtClean="0">
                <a:latin typeface="Palatino Linotype" pitchFamily="18" charset="0"/>
                <a:cs typeface="Times New Roman" pitchFamily="18" charset="0"/>
              </a:rPr>
              <a:t> Hui Chan Zhang</a:t>
            </a:r>
          </a:p>
          <a:p>
            <a:pPr marL="714375" lvl="1" indent="-285750" algn="just" eaLnBrk="1" hangingPunct="1">
              <a:lnSpc>
                <a:spcPct val="90000"/>
              </a:lnSpc>
              <a:buFont typeface="Verdana" pitchFamily="34" charset="0"/>
              <a:buBlip>
                <a:blip r:embed="rId2"/>
              </a:buBlip>
            </a:pPr>
            <a:r>
              <a:rPr lang="es-PA" b="1" dirty="0" err="1" smtClean="0">
                <a:latin typeface="Palatino Linotype" pitchFamily="18" charset="0"/>
                <a:cs typeface="Times New Roman" pitchFamily="18" charset="0"/>
              </a:rPr>
              <a:t>Xin</a:t>
            </a:r>
            <a:r>
              <a:rPr lang="es-PA" b="1" dirty="0" smtClean="0">
                <a:latin typeface="Palatino Linotype" pitchFamily="18" charset="0"/>
                <a:cs typeface="Times New Roman" pitchFamily="18" charset="0"/>
              </a:rPr>
              <a:t> </a:t>
            </a:r>
            <a:r>
              <a:rPr lang="es-PA" b="1" dirty="0" err="1" smtClean="0">
                <a:latin typeface="Palatino Linotype" pitchFamily="18" charset="0"/>
                <a:cs typeface="Times New Roman" pitchFamily="18" charset="0"/>
              </a:rPr>
              <a:t>Yun</a:t>
            </a:r>
            <a:r>
              <a:rPr lang="es-PA" b="1" dirty="0" smtClean="0">
                <a:latin typeface="Palatino Linotype" pitchFamily="18" charset="0"/>
                <a:cs typeface="Times New Roman" pitchFamily="18" charset="0"/>
              </a:rPr>
              <a:t> </a:t>
            </a:r>
            <a:r>
              <a:rPr lang="es-PA" b="1" dirty="0" err="1" smtClean="0">
                <a:latin typeface="Palatino Linotype" pitchFamily="18" charset="0"/>
                <a:cs typeface="Times New Roman" pitchFamily="18" charset="0"/>
              </a:rPr>
              <a:t>Huang</a:t>
            </a:r>
            <a:r>
              <a:rPr lang="es-PA" b="1" dirty="0" smtClean="0">
                <a:latin typeface="Palatino Linotype" pitchFamily="18" charset="0"/>
                <a:cs typeface="Times New Roman" pitchFamily="18" charset="0"/>
              </a:rPr>
              <a:t> de </a:t>
            </a:r>
            <a:r>
              <a:rPr lang="es-PA" b="1" dirty="0" err="1" smtClean="0">
                <a:latin typeface="Palatino Linotype" pitchFamily="18" charset="0"/>
                <a:cs typeface="Times New Roman" pitchFamily="18" charset="0"/>
              </a:rPr>
              <a:t>Luo</a:t>
            </a:r>
            <a:endParaRPr lang="es-PA" b="1" dirty="0" smtClean="0">
              <a:latin typeface="Palatino Linotype" pitchFamily="18" charset="0"/>
              <a:cs typeface="Times New Roman" pitchFamily="18" charset="0"/>
            </a:endParaRPr>
          </a:p>
          <a:p>
            <a:pPr marL="544513" indent="-544513" algn="just" eaLnBrk="1" hangingPunct="1">
              <a:lnSpc>
                <a:spcPct val="90000"/>
              </a:lnSpc>
              <a:buFont typeface="Wingdings" pitchFamily="2" charset="2"/>
              <a:buBlip>
                <a:blip r:embed="rId2"/>
              </a:buBlip>
            </a:pPr>
            <a:endParaRPr lang="es-ES" sz="2400" b="1" dirty="0" smtClean="0">
              <a:latin typeface="Palatino Linotype" pitchFamily="18" charset="0"/>
              <a:cs typeface="Times New Roman" pitchFamily="18" charset="0"/>
            </a:endParaRPr>
          </a:p>
        </p:txBody>
      </p:sp>
      <p:sp>
        <p:nvSpPr>
          <p:cNvPr id="50178" name="1 Título"/>
          <p:cNvSpPr>
            <a:spLocks noGrp="1"/>
          </p:cNvSpPr>
          <p:nvPr>
            <p:ph type="title"/>
          </p:nvPr>
        </p:nvSpPr>
        <p:spPr bwMode="auto">
          <a:noFill/>
          <a:ln cap="flat" algn="ctr">
            <a:miter lim="800000"/>
            <a:headEnd type="none" w="med" len="med"/>
            <a:tailEnd type="none" w="med" len="med"/>
          </a:ln>
        </p:spPr>
        <p:txBody>
          <a:bodyPr vert="horz" wrap="square" lIns="91440" tIns="45720" rIns="91440" bIns="45720" numCol="1" anchor="ctr" anchorCtr="0" compatLnSpc="1">
            <a:prstTxWarp prst="textNoShape">
              <a:avLst/>
            </a:prstTxWarp>
          </a:bodyPr>
          <a:lstStyle/>
          <a:p>
            <a:pPr algn="ctr"/>
            <a:r>
              <a:rPr lang="es-ES" sz="3200" smtClean="0">
                <a:latin typeface="Palatino Linotype" pitchFamily="18" charset="0"/>
                <a:cs typeface="Times New Roman" pitchFamily="18" charset="0"/>
              </a:rPr>
              <a:t>ACODECO vs diez lavanderías</a:t>
            </a:r>
            <a:br>
              <a:rPr lang="es-ES" sz="3200" smtClean="0">
                <a:latin typeface="Palatino Linotype" pitchFamily="18" charset="0"/>
                <a:cs typeface="Times New Roman" pitchFamily="18" charset="0"/>
              </a:rPr>
            </a:br>
            <a:r>
              <a:rPr lang="es-ES" sz="3200" smtClean="0">
                <a:latin typeface="Palatino Linotype" pitchFamily="18" charset="0"/>
                <a:cs typeface="Times New Roman" pitchFamily="18" charset="0"/>
              </a:rPr>
              <a:t>de Cerro Viento y San Antonio.</a:t>
            </a:r>
            <a:endParaRPr lang="es-PA" sz="3200" smtClean="0">
              <a:latin typeface="Palatino Linotype" pitchFamily="18" charset="0"/>
              <a:cs typeface="Times New Roman" pitchFamily="18" charset="0"/>
            </a:endParaRPr>
          </a:p>
        </p:txBody>
      </p:sp>
      <p:sp>
        <p:nvSpPr>
          <p:cNvPr id="50180" name="Rectangle 4"/>
          <p:cNvSpPr>
            <a:spLocks noChangeArrowheads="1"/>
          </p:cNvSpPr>
          <p:nvPr/>
        </p:nvSpPr>
        <p:spPr bwMode="auto">
          <a:xfrm>
            <a:off x="4357686" y="3357563"/>
            <a:ext cx="3929090" cy="1862048"/>
          </a:xfrm>
          <a:prstGeom prst="rect">
            <a:avLst/>
          </a:prstGeom>
          <a:noFill/>
          <a:ln w="9525" algn="ctr">
            <a:noFill/>
            <a:miter lim="800000"/>
            <a:headEnd/>
            <a:tailEnd/>
          </a:ln>
          <a:effectLst/>
        </p:spPr>
        <p:txBody>
          <a:bodyPr wrap="square">
            <a:spAutoFit/>
          </a:bodyPr>
          <a:lstStyle/>
          <a:p>
            <a:pPr lvl="1">
              <a:buFontTx/>
              <a:buBlip>
                <a:blip r:embed="rId2"/>
              </a:buBlip>
            </a:pPr>
            <a:r>
              <a:rPr lang="es-PA" sz="2000" b="1" dirty="0">
                <a:latin typeface="Palatino Linotype" pitchFamily="18" charset="0"/>
                <a:cs typeface="Times New Roman" pitchFamily="18" charset="0"/>
              </a:rPr>
              <a:t>  </a:t>
            </a:r>
            <a:r>
              <a:rPr lang="es-PA" sz="2300" b="1" dirty="0">
                <a:latin typeface="Palatino Linotype" pitchFamily="18" charset="0"/>
                <a:cs typeface="Times New Roman" pitchFamily="18" charset="0"/>
              </a:rPr>
              <a:t>Kung Jung </a:t>
            </a:r>
            <a:r>
              <a:rPr lang="es-PA" sz="2300" b="1" dirty="0" err="1">
                <a:latin typeface="Palatino Linotype" pitchFamily="18" charset="0"/>
                <a:cs typeface="Times New Roman" pitchFamily="18" charset="0"/>
              </a:rPr>
              <a:t>Ng</a:t>
            </a:r>
            <a:endParaRPr lang="es-PA" sz="2300" b="1" dirty="0">
              <a:latin typeface="Palatino Linotype" pitchFamily="18" charset="0"/>
              <a:cs typeface="Times New Roman" pitchFamily="18" charset="0"/>
            </a:endParaRPr>
          </a:p>
          <a:p>
            <a:pPr lvl="1">
              <a:buFontTx/>
              <a:buBlip>
                <a:blip r:embed="rId2"/>
              </a:buBlip>
            </a:pPr>
            <a:r>
              <a:rPr lang="es-PA" sz="2300" b="1" dirty="0">
                <a:latin typeface="Palatino Linotype" pitchFamily="18" charset="0"/>
                <a:cs typeface="Times New Roman" pitchFamily="18" charset="0"/>
              </a:rPr>
              <a:t>  </a:t>
            </a:r>
            <a:r>
              <a:rPr lang="es-PA" sz="2300" b="1" dirty="0" err="1">
                <a:latin typeface="Palatino Linotype" pitchFamily="18" charset="0"/>
                <a:cs typeface="Times New Roman" pitchFamily="18" charset="0"/>
              </a:rPr>
              <a:t>Jin</a:t>
            </a:r>
            <a:r>
              <a:rPr lang="es-PA" sz="2300" b="1" dirty="0">
                <a:latin typeface="Palatino Linotype" pitchFamily="18" charset="0"/>
                <a:cs typeface="Times New Roman" pitchFamily="18" charset="0"/>
              </a:rPr>
              <a:t> Chan He Kong</a:t>
            </a:r>
          </a:p>
          <a:p>
            <a:pPr lvl="1">
              <a:buFontTx/>
              <a:buBlip>
                <a:blip r:embed="rId2"/>
              </a:buBlip>
            </a:pPr>
            <a:r>
              <a:rPr lang="es-PA" sz="2300" b="1" dirty="0">
                <a:latin typeface="Palatino Linotype" pitchFamily="18" charset="0"/>
                <a:cs typeface="Times New Roman" pitchFamily="18" charset="0"/>
              </a:rPr>
              <a:t>  Pin </a:t>
            </a:r>
            <a:r>
              <a:rPr lang="es-PA" sz="2300" b="1" dirty="0" err="1">
                <a:latin typeface="Palatino Linotype" pitchFamily="18" charset="0"/>
                <a:cs typeface="Times New Roman" pitchFamily="18" charset="0"/>
              </a:rPr>
              <a:t>Jiang</a:t>
            </a:r>
            <a:r>
              <a:rPr lang="es-PA" sz="2300" b="1" dirty="0">
                <a:latin typeface="Palatino Linotype" pitchFamily="18" charset="0"/>
                <a:cs typeface="Times New Roman" pitchFamily="18" charset="0"/>
              </a:rPr>
              <a:t> Kong </a:t>
            </a:r>
            <a:r>
              <a:rPr lang="es-PA" sz="2300" b="1" dirty="0" err="1">
                <a:latin typeface="Palatino Linotype" pitchFamily="18" charset="0"/>
                <a:cs typeface="Times New Roman" pitchFamily="18" charset="0"/>
              </a:rPr>
              <a:t>Men</a:t>
            </a:r>
            <a:endParaRPr lang="es-PA" sz="2300" b="1" dirty="0">
              <a:latin typeface="Palatino Linotype" pitchFamily="18" charset="0"/>
              <a:cs typeface="Times New Roman" pitchFamily="18" charset="0"/>
            </a:endParaRPr>
          </a:p>
          <a:p>
            <a:pPr lvl="1">
              <a:buFontTx/>
              <a:buBlip>
                <a:blip r:embed="rId2"/>
              </a:buBlip>
            </a:pPr>
            <a:r>
              <a:rPr lang="es-PA" sz="2300" b="1" dirty="0">
                <a:latin typeface="Palatino Linotype" pitchFamily="18" charset="0"/>
                <a:cs typeface="Times New Roman" pitchFamily="18" charset="0"/>
              </a:rPr>
              <a:t>  </a:t>
            </a:r>
            <a:r>
              <a:rPr lang="es-PA" sz="2300" b="1" dirty="0" err="1">
                <a:latin typeface="Palatino Linotype" pitchFamily="18" charset="0"/>
                <a:cs typeface="Times New Roman" pitchFamily="18" charset="0"/>
              </a:rPr>
              <a:t>Rong</a:t>
            </a:r>
            <a:r>
              <a:rPr lang="es-PA" sz="2300" b="1" dirty="0">
                <a:latin typeface="Palatino Linotype" pitchFamily="18" charset="0"/>
                <a:cs typeface="Times New Roman" pitchFamily="18" charset="0"/>
              </a:rPr>
              <a:t>  </a:t>
            </a:r>
            <a:r>
              <a:rPr lang="es-PA" sz="2300" b="1" dirty="0" err="1">
                <a:latin typeface="Palatino Linotype" pitchFamily="18" charset="0"/>
                <a:cs typeface="Times New Roman" pitchFamily="18" charset="0"/>
              </a:rPr>
              <a:t>Gui</a:t>
            </a:r>
            <a:r>
              <a:rPr lang="es-PA" sz="2300" b="1" dirty="0">
                <a:latin typeface="Palatino Linotype" pitchFamily="18" charset="0"/>
                <a:cs typeface="Times New Roman" pitchFamily="18" charset="0"/>
              </a:rPr>
              <a:t> </a:t>
            </a:r>
            <a:r>
              <a:rPr lang="es-PA" sz="2300" b="1" dirty="0" err="1">
                <a:latin typeface="Palatino Linotype" pitchFamily="18" charset="0"/>
                <a:cs typeface="Times New Roman" pitchFamily="18" charset="0"/>
              </a:rPr>
              <a:t>Qiu</a:t>
            </a:r>
            <a:endParaRPr lang="es-PA" sz="2300" b="1" dirty="0">
              <a:latin typeface="Palatino Linotype" pitchFamily="18" charset="0"/>
              <a:cs typeface="Times New Roman" pitchFamily="18" charset="0"/>
            </a:endParaRPr>
          </a:p>
          <a:p>
            <a:pPr lvl="1">
              <a:buFontTx/>
              <a:buBlip>
                <a:blip r:embed="rId2"/>
              </a:buBlip>
            </a:pPr>
            <a:r>
              <a:rPr lang="es-PA" sz="2300" b="1" dirty="0">
                <a:latin typeface="Palatino Linotype" pitchFamily="18" charset="0"/>
                <a:cs typeface="Times New Roman" pitchFamily="18" charset="0"/>
              </a:rPr>
              <a:t>  </a:t>
            </a:r>
            <a:r>
              <a:rPr lang="es-PA" sz="2300" b="1" dirty="0" err="1">
                <a:latin typeface="Palatino Linotype" pitchFamily="18" charset="0"/>
                <a:cs typeface="Times New Roman" pitchFamily="18" charset="0"/>
              </a:rPr>
              <a:t>Xiurong</a:t>
            </a:r>
            <a:r>
              <a:rPr lang="es-PA" sz="2300" b="1" dirty="0">
                <a:latin typeface="Palatino Linotype" pitchFamily="18" charset="0"/>
                <a:cs typeface="Times New Roman" pitchFamily="18" charset="0"/>
              </a:rPr>
              <a:t> </a:t>
            </a:r>
            <a:r>
              <a:rPr lang="es-PA" sz="2300" b="1" dirty="0" err="1">
                <a:latin typeface="Palatino Linotype" pitchFamily="18" charset="0"/>
                <a:cs typeface="Times New Roman" pitchFamily="18" charset="0"/>
              </a:rPr>
              <a:t>Wu</a:t>
            </a:r>
            <a:endParaRPr lang="es-PA" sz="2300" b="1" dirty="0">
              <a:latin typeface="Palatino Linotype"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bwMode="auto">
          <a:noFill/>
          <a:ln cap="flat" algn="ctr">
            <a:miter lim="800000"/>
            <a:headEnd type="none" w="med" len="med"/>
            <a:tailEnd type="none" w="med" len="med"/>
          </a:ln>
        </p:spPr>
        <p:txBody>
          <a:bodyPr vert="horz" wrap="square" lIns="91440" tIns="45720" rIns="91440" bIns="45720" numCol="1" anchor="ctr" anchorCtr="0" compatLnSpc="1">
            <a:prstTxWarp prst="textNoShape">
              <a:avLst/>
            </a:prstTxWarp>
          </a:bodyPr>
          <a:lstStyle/>
          <a:p>
            <a:pPr algn="ctr"/>
            <a:r>
              <a:rPr lang="es-ES" sz="3200" dirty="0" smtClean="0">
                <a:latin typeface="Palatino Linotype" pitchFamily="18" charset="0"/>
                <a:cs typeface="Times New Roman" pitchFamily="18" charset="0"/>
              </a:rPr>
              <a:t>ACODECO vs diez lavanderías</a:t>
            </a:r>
            <a:br>
              <a:rPr lang="es-ES" sz="3200" dirty="0" smtClean="0">
                <a:latin typeface="Palatino Linotype" pitchFamily="18" charset="0"/>
                <a:cs typeface="Times New Roman" pitchFamily="18" charset="0"/>
              </a:rPr>
            </a:br>
            <a:r>
              <a:rPr lang="es-ES" sz="3200" dirty="0" smtClean="0">
                <a:latin typeface="Palatino Linotype" pitchFamily="18" charset="0"/>
                <a:cs typeface="Times New Roman" pitchFamily="18" charset="0"/>
              </a:rPr>
              <a:t>de Cerro Viento y San Antonio.</a:t>
            </a:r>
          </a:p>
        </p:txBody>
      </p:sp>
      <p:sp>
        <p:nvSpPr>
          <p:cNvPr id="51203" name="Rectangle 3"/>
          <p:cNvSpPr>
            <a:spLocks noGrp="1" noChangeArrowheads="1"/>
          </p:cNvSpPr>
          <p:nvPr>
            <p:ph type="body" idx="1"/>
          </p:nvPr>
        </p:nvSpPr>
        <p:spPr bwMode="auto">
          <a:xfrm>
            <a:off x="454025" y="1600200"/>
            <a:ext cx="8229600" cy="4525963"/>
          </a:xfrm>
          <a:noFill/>
          <a:ln cap="flat" algn="ctr">
            <a:miter lim="800000"/>
            <a:headEnd/>
            <a:tailEnd/>
          </a:ln>
        </p:spPr>
        <p:txBody>
          <a:bodyPr vert="horz" wrap="square" lIns="91440" tIns="45720" rIns="91440" bIns="45720" numCol="1" anchor="t" anchorCtr="0" compatLnSpc="1">
            <a:prstTxWarp prst="textNoShape">
              <a:avLst/>
            </a:prstTxWarp>
          </a:bodyPr>
          <a:lstStyle/>
          <a:p>
            <a:pPr marL="544513" indent="-544513" algn="just" eaLnBrk="1" hangingPunct="1">
              <a:lnSpc>
                <a:spcPct val="90000"/>
              </a:lnSpc>
              <a:buFont typeface="Wingdings" pitchFamily="2" charset="2"/>
              <a:buBlip>
                <a:blip r:embed="rId2"/>
              </a:buBlip>
            </a:pPr>
            <a:endParaRPr lang="es-ES" sz="2400" b="1" dirty="0" smtClean="0">
              <a:latin typeface="Palatino Linotype" pitchFamily="18" charset="0"/>
              <a:cs typeface="Times New Roman" pitchFamily="18" charset="0"/>
            </a:endParaRPr>
          </a:p>
          <a:p>
            <a:pPr marL="544513" indent="-544513" algn="just" eaLnBrk="1" hangingPunct="1">
              <a:lnSpc>
                <a:spcPct val="90000"/>
              </a:lnSpc>
              <a:buFont typeface="Wingdings" pitchFamily="2" charset="2"/>
              <a:buBlip>
                <a:blip r:embed="rId2"/>
              </a:buBlip>
            </a:pPr>
            <a:endParaRPr lang="es-ES" sz="2400" b="1" dirty="0" smtClean="0">
              <a:latin typeface="Palatino Linotype" pitchFamily="18" charset="0"/>
              <a:cs typeface="Times New Roman" pitchFamily="18" charset="0"/>
            </a:endParaRPr>
          </a:p>
          <a:p>
            <a:pPr marL="544513" indent="-544513" algn="just" eaLnBrk="1" hangingPunct="1">
              <a:lnSpc>
                <a:spcPct val="90000"/>
              </a:lnSpc>
              <a:buFont typeface="Wingdings" pitchFamily="2" charset="2"/>
              <a:buBlip>
                <a:blip r:embed="rId2"/>
              </a:buBlip>
            </a:pPr>
            <a:r>
              <a:rPr lang="es-ES" sz="2400" b="1" u="sng" dirty="0" smtClean="0">
                <a:latin typeface="Palatino Linotype" pitchFamily="18" charset="0"/>
                <a:cs typeface="Times New Roman" pitchFamily="18" charset="0"/>
              </a:rPr>
              <a:t>Conducta demandada</a:t>
            </a:r>
            <a:r>
              <a:rPr lang="es-ES" sz="2400" b="1" dirty="0" smtClean="0">
                <a:latin typeface="Palatino Linotype" pitchFamily="18" charset="0"/>
                <a:cs typeface="Times New Roman" pitchFamily="18" charset="0"/>
              </a:rPr>
              <a:t>: </a:t>
            </a:r>
            <a:r>
              <a:rPr lang="es-PA" sz="2400" b="1" dirty="0" smtClean="0">
                <a:latin typeface="Palatino Linotype" pitchFamily="18" charset="0"/>
                <a:cs typeface="Times New Roman" pitchFamily="18" charset="0"/>
              </a:rPr>
              <a:t>Supuesto acuerdo en la fijación de precios en los servicios de planchado de camisas y pantalones, a partir de 1 de noviembre de 2009,  en las áreas de San Antonio y Cerro Viento. </a:t>
            </a:r>
          </a:p>
          <a:p>
            <a:pPr marL="544513" indent="-544513" algn="just" eaLnBrk="1" hangingPunct="1">
              <a:lnSpc>
                <a:spcPct val="90000"/>
              </a:lnSpc>
              <a:buFont typeface="Wingdings" pitchFamily="2" charset="2"/>
              <a:buBlip>
                <a:blip r:embed="rId2"/>
              </a:buBlip>
            </a:pPr>
            <a:endParaRPr lang="es-ES" sz="2400" b="1" dirty="0" smtClean="0">
              <a:latin typeface="Palatino Linotype" pitchFamily="18" charset="0"/>
              <a:cs typeface="Times New Roman" pitchFamily="18" charset="0"/>
            </a:endParaRPr>
          </a:p>
          <a:p>
            <a:pPr marL="544513" indent="-544513" algn="just" eaLnBrk="1" hangingPunct="1">
              <a:lnSpc>
                <a:spcPct val="90000"/>
              </a:lnSpc>
              <a:buFont typeface="Wingdings" pitchFamily="2" charset="2"/>
              <a:buBlip>
                <a:blip r:embed="rId2"/>
              </a:buBlip>
            </a:pPr>
            <a:endParaRPr lang="es-PA" sz="2400" b="1" dirty="0" smtClean="0">
              <a:latin typeface="Palatino Linotype" pitchFamily="18" charset="0"/>
              <a:cs typeface="Times New Roman" pitchFamily="18" charset="0"/>
            </a:endParaRPr>
          </a:p>
          <a:p>
            <a:pPr marL="544513" indent="-544513" algn="just" eaLnBrk="1" hangingPunct="1">
              <a:lnSpc>
                <a:spcPct val="90000"/>
              </a:lnSpc>
              <a:buFont typeface="Wingdings" pitchFamily="2" charset="2"/>
              <a:buBlip>
                <a:blip r:embed="rId2"/>
              </a:buBlip>
            </a:pPr>
            <a:r>
              <a:rPr lang="es-ES" sz="2400" b="1" u="sng" dirty="0" smtClean="0">
                <a:latin typeface="Palatino Linotype" pitchFamily="18" charset="0"/>
                <a:cs typeface="Times New Roman" pitchFamily="18" charset="0"/>
              </a:rPr>
              <a:t>Estado actual</a:t>
            </a:r>
            <a:r>
              <a:rPr lang="es-ES" sz="2400" b="1" dirty="0" smtClean="0">
                <a:latin typeface="Palatino Linotype" pitchFamily="18" charset="0"/>
                <a:cs typeface="Times New Roman" pitchFamily="18" charset="0"/>
              </a:rPr>
              <a:t>:  En espera de la admisión de la demanda.</a:t>
            </a:r>
            <a:endParaRPr lang="es-PA" sz="2400" b="1" dirty="0" smtClean="0">
              <a:latin typeface="Palatino Linotype" pitchFamily="18" charset="0"/>
              <a:cs typeface="Times New Roman" pitchFamily="18" charset="0"/>
            </a:endParaRPr>
          </a:p>
          <a:p>
            <a:pPr marL="544513" indent="-544513" algn="just" eaLnBrk="1" hangingPunct="1">
              <a:lnSpc>
                <a:spcPct val="90000"/>
              </a:lnSpc>
              <a:buFont typeface="Wingdings" pitchFamily="2" charset="2"/>
              <a:buBlip>
                <a:blip r:embed="rId2"/>
              </a:buBlip>
            </a:pPr>
            <a:endParaRPr lang="es-ES" sz="2400" b="1" dirty="0" smtClean="0">
              <a:latin typeface="Palatino Linotype"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bwMode="auto">
          <a:xfrm>
            <a:off x="533400" y="228600"/>
            <a:ext cx="8153400" cy="990600"/>
          </a:xfrm>
          <a:noFill/>
          <a:ln cap="flat" algn="ctr">
            <a:miter lim="800000"/>
            <a:headEnd type="none" w="med" len="med"/>
            <a:tailEnd type="none" w="med" len="med"/>
          </a:ln>
        </p:spPr>
        <p:txBody>
          <a:bodyPr vert="horz" wrap="square" lIns="91440" tIns="45720" rIns="91440" bIns="45720" numCol="1" anchor="ctr" anchorCtr="0" compatLnSpc="1">
            <a:prstTxWarp prst="textNoShape">
              <a:avLst/>
            </a:prstTxWarp>
          </a:bodyPr>
          <a:lstStyle/>
          <a:p>
            <a:pPr algn="ctr"/>
            <a:r>
              <a:rPr lang="es-PA" sz="3200" smtClean="0">
                <a:latin typeface="Palatino Linotype" pitchFamily="18" charset="0"/>
                <a:cs typeface="Times New Roman" pitchFamily="18" charset="0"/>
              </a:rPr>
              <a:t/>
            </a:r>
            <a:br>
              <a:rPr lang="es-PA" sz="3200" smtClean="0">
                <a:latin typeface="Palatino Linotype" pitchFamily="18" charset="0"/>
                <a:cs typeface="Times New Roman" pitchFamily="18" charset="0"/>
              </a:rPr>
            </a:br>
            <a:r>
              <a:rPr lang="es-PA" sz="3200" smtClean="0">
                <a:latin typeface="Palatino Linotype" pitchFamily="18" charset="0"/>
                <a:cs typeface="Times New Roman" pitchFamily="18" charset="0"/>
              </a:rPr>
              <a:t>ACODECO vs nueve</a:t>
            </a:r>
            <a:br>
              <a:rPr lang="es-PA" sz="3200" smtClean="0">
                <a:latin typeface="Palatino Linotype" pitchFamily="18" charset="0"/>
                <a:cs typeface="Times New Roman" pitchFamily="18" charset="0"/>
              </a:rPr>
            </a:br>
            <a:r>
              <a:rPr lang="es-PA" sz="3200" smtClean="0">
                <a:latin typeface="Palatino Linotype" pitchFamily="18" charset="0"/>
                <a:cs typeface="Times New Roman" pitchFamily="18" charset="0"/>
              </a:rPr>
              <a:t>empresas avícolas.</a:t>
            </a:r>
            <a:br>
              <a:rPr lang="es-PA" sz="3200" smtClean="0">
                <a:latin typeface="Palatino Linotype" pitchFamily="18" charset="0"/>
                <a:cs typeface="Times New Roman" pitchFamily="18" charset="0"/>
              </a:rPr>
            </a:br>
            <a:endParaRPr lang="es-PA" sz="3200" smtClean="0">
              <a:latin typeface="Palatino Linotype" pitchFamily="18" charset="0"/>
              <a:cs typeface="Times New Roman" pitchFamily="18" charset="0"/>
            </a:endParaRPr>
          </a:p>
        </p:txBody>
      </p:sp>
      <p:sp>
        <p:nvSpPr>
          <p:cNvPr id="4" name="3 Marcador de contenido"/>
          <p:cNvSpPr>
            <a:spLocks noGrp="1"/>
          </p:cNvSpPr>
          <p:nvPr>
            <p:ph type="body" idx="1"/>
          </p:nvPr>
        </p:nvSpPr>
        <p:spPr bwMode="auto">
          <a:noFill/>
          <a:ln cap="flat" algn="ctr">
            <a:miter lim="800000"/>
            <a:headEnd/>
            <a:tailEnd/>
          </a:ln>
        </p:spPr>
        <p:txBody>
          <a:bodyPr vert="horz" wrap="square" lIns="91440" tIns="45720" rIns="91440" bIns="45720" numCol="1" anchor="t" anchorCtr="0" compatLnSpc="1">
            <a:prstTxWarp prst="textNoShape">
              <a:avLst/>
            </a:prstTxWarp>
          </a:bodyPr>
          <a:lstStyle/>
          <a:p>
            <a:pPr marL="544513" indent="-544513" algn="just" eaLnBrk="1" hangingPunct="1">
              <a:lnSpc>
                <a:spcPct val="80000"/>
              </a:lnSpc>
              <a:buFont typeface="Wingdings" pitchFamily="2" charset="2"/>
              <a:buBlip>
                <a:blip r:embed="rId2"/>
              </a:buBlip>
            </a:pPr>
            <a:r>
              <a:rPr lang="es-ES" sz="2200" b="1" u="sng" dirty="0" smtClean="0">
                <a:latin typeface="Palatino Linotype" pitchFamily="18" charset="0"/>
                <a:cs typeface="Times New Roman" pitchFamily="18" charset="0"/>
              </a:rPr>
              <a:t>Inicio de la investigación</a:t>
            </a:r>
            <a:r>
              <a:rPr lang="es-ES" sz="2200" b="1" dirty="0" smtClean="0">
                <a:latin typeface="Palatino Linotype" pitchFamily="18" charset="0"/>
                <a:cs typeface="Times New Roman" pitchFamily="18" charset="0"/>
              </a:rPr>
              <a:t>:  20 de julio de 2010</a:t>
            </a:r>
          </a:p>
          <a:p>
            <a:pPr marL="544513" indent="-544513" algn="just" eaLnBrk="1" hangingPunct="1">
              <a:lnSpc>
                <a:spcPct val="80000"/>
              </a:lnSpc>
              <a:buFont typeface="Wingdings" pitchFamily="2" charset="2"/>
              <a:buBlip>
                <a:blip r:embed="rId2"/>
              </a:buBlip>
            </a:pPr>
            <a:endParaRPr lang="es-ES" sz="2200" b="1" dirty="0" smtClean="0">
              <a:latin typeface="Palatino Linotype" pitchFamily="18" charset="0"/>
              <a:cs typeface="Times New Roman" pitchFamily="18" charset="0"/>
            </a:endParaRPr>
          </a:p>
          <a:p>
            <a:pPr marL="544513" indent="-544513" algn="just" eaLnBrk="1" hangingPunct="1">
              <a:lnSpc>
                <a:spcPct val="80000"/>
              </a:lnSpc>
              <a:buFont typeface="Wingdings" pitchFamily="2" charset="2"/>
              <a:buBlip>
                <a:blip r:embed="rId2"/>
              </a:buBlip>
            </a:pPr>
            <a:r>
              <a:rPr lang="es-ES" sz="2200" b="1" u="sng" dirty="0" smtClean="0">
                <a:latin typeface="Palatino Linotype" pitchFamily="18" charset="0"/>
                <a:cs typeface="Times New Roman" pitchFamily="18" charset="0"/>
              </a:rPr>
              <a:t>Presentación de la demanda</a:t>
            </a:r>
            <a:r>
              <a:rPr lang="es-ES" sz="2200" b="1" dirty="0" smtClean="0">
                <a:latin typeface="Palatino Linotype" pitchFamily="18" charset="0"/>
                <a:cs typeface="Times New Roman" pitchFamily="18" charset="0"/>
              </a:rPr>
              <a:t>:  2 de octubre de 2010.</a:t>
            </a:r>
          </a:p>
          <a:p>
            <a:pPr marL="544513" indent="-544513" algn="just" eaLnBrk="1" hangingPunct="1">
              <a:lnSpc>
                <a:spcPct val="80000"/>
              </a:lnSpc>
              <a:buFont typeface="Wingdings" pitchFamily="2" charset="2"/>
              <a:buBlip>
                <a:blip r:embed="rId2"/>
              </a:buBlip>
            </a:pPr>
            <a:endParaRPr lang="es-ES" sz="2200" b="1" dirty="0" smtClean="0">
              <a:latin typeface="Palatino Linotype" pitchFamily="18" charset="0"/>
              <a:cs typeface="Times New Roman" pitchFamily="18" charset="0"/>
            </a:endParaRPr>
          </a:p>
          <a:p>
            <a:pPr marL="544513" indent="-544513" algn="just" eaLnBrk="1" hangingPunct="1">
              <a:lnSpc>
                <a:spcPct val="80000"/>
              </a:lnSpc>
              <a:buFont typeface="Wingdings" pitchFamily="2" charset="2"/>
              <a:buBlip>
                <a:blip r:embed="rId2"/>
              </a:buBlip>
            </a:pPr>
            <a:r>
              <a:rPr lang="es-ES" sz="2200" b="1" u="sng" dirty="0" smtClean="0">
                <a:latin typeface="Palatino Linotype" pitchFamily="18" charset="0"/>
                <a:cs typeface="Times New Roman" pitchFamily="18" charset="0"/>
              </a:rPr>
              <a:t>Empresas demandadas</a:t>
            </a:r>
            <a:r>
              <a:rPr lang="es-ES" sz="2200" b="1" dirty="0" smtClean="0">
                <a:latin typeface="Palatino Linotype" pitchFamily="18" charset="0"/>
                <a:cs typeface="Times New Roman" pitchFamily="18" charset="0"/>
              </a:rPr>
              <a:t>: </a:t>
            </a:r>
          </a:p>
          <a:p>
            <a:pPr marL="1266825" lvl="1" indent="-285750" algn="just" eaLnBrk="1" hangingPunct="1">
              <a:lnSpc>
                <a:spcPct val="80000"/>
              </a:lnSpc>
              <a:buFont typeface="Verdana" pitchFamily="34" charset="0"/>
              <a:buBlip>
                <a:blip r:embed="rId2"/>
              </a:buBlip>
            </a:pPr>
            <a:r>
              <a:rPr lang="es-ES" sz="2200" b="1" dirty="0" smtClean="0">
                <a:latin typeface="Palatino Linotype" pitchFamily="18" charset="0"/>
                <a:cs typeface="Times New Roman" pitchFamily="18" charset="0"/>
              </a:rPr>
              <a:t>Arce Avícola, S.A.</a:t>
            </a:r>
          </a:p>
          <a:p>
            <a:pPr marL="1266825" lvl="1" indent="-285750" algn="just" eaLnBrk="1" hangingPunct="1">
              <a:lnSpc>
                <a:spcPct val="80000"/>
              </a:lnSpc>
              <a:buFont typeface="Verdana" pitchFamily="34" charset="0"/>
              <a:buBlip>
                <a:blip r:embed="rId2"/>
              </a:buBlip>
            </a:pPr>
            <a:r>
              <a:rPr lang="es-ES" sz="2200" b="1" dirty="0" smtClean="0">
                <a:latin typeface="Palatino Linotype" pitchFamily="18" charset="0"/>
                <a:cs typeface="Times New Roman" pitchFamily="18" charset="0"/>
              </a:rPr>
              <a:t>Asociación Nacional de Avicultores de Panamá</a:t>
            </a:r>
          </a:p>
          <a:p>
            <a:pPr marL="1266825" lvl="1" indent="-285750" algn="just" eaLnBrk="1" hangingPunct="1">
              <a:lnSpc>
                <a:spcPct val="80000"/>
              </a:lnSpc>
              <a:buFont typeface="Verdana" pitchFamily="34" charset="0"/>
              <a:buBlip>
                <a:blip r:embed="rId2"/>
              </a:buBlip>
            </a:pPr>
            <a:r>
              <a:rPr lang="es-ES" sz="2200" b="1" dirty="0" smtClean="0">
                <a:latin typeface="Palatino Linotype" pitchFamily="18" charset="0"/>
                <a:cs typeface="Times New Roman" pitchFamily="18" charset="0"/>
              </a:rPr>
              <a:t>Avícola Franz, S.A.</a:t>
            </a:r>
          </a:p>
          <a:p>
            <a:pPr marL="1266825" lvl="1" indent="-285750" algn="just" eaLnBrk="1" hangingPunct="1">
              <a:lnSpc>
                <a:spcPct val="80000"/>
              </a:lnSpc>
              <a:buFont typeface="Verdana" pitchFamily="34" charset="0"/>
              <a:buBlip>
                <a:blip r:embed="rId2"/>
              </a:buBlip>
            </a:pPr>
            <a:r>
              <a:rPr lang="es-ES" sz="2200" b="1" dirty="0" smtClean="0">
                <a:latin typeface="Palatino Linotype" pitchFamily="18" charset="0"/>
                <a:cs typeface="Times New Roman" pitchFamily="18" charset="0"/>
              </a:rPr>
              <a:t>Avícola Grecia, S.A.</a:t>
            </a:r>
          </a:p>
          <a:p>
            <a:pPr marL="1266825" lvl="1" indent="-285750" algn="just" eaLnBrk="1" hangingPunct="1">
              <a:lnSpc>
                <a:spcPct val="80000"/>
              </a:lnSpc>
              <a:buFont typeface="Verdana" pitchFamily="34" charset="0"/>
              <a:buBlip>
                <a:blip r:embed="rId2"/>
              </a:buBlip>
            </a:pPr>
            <a:r>
              <a:rPr lang="es-ES" sz="2200" b="1" dirty="0" smtClean="0">
                <a:latin typeface="Palatino Linotype" pitchFamily="18" charset="0"/>
                <a:cs typeface="Times New Roman" pitchFamily="18" charset="0"/>
              </a:rPr>
              <a:t>Cooperativa de Servicios Múltiples Juan XXIII, R.L.</a:t>
            </a:r>
          </a:p>
          <a:p>
            <a:pPr marL="1266825" lvl="1" indent="-285750" algn="just" eaLnBrk="1" hangingPunct="1">
              <a:lnSpc>
                <a:spcPct val="80000"/>
              </a:lnSpc>
              <a:buFont typeface="Verdana" pitchFamily="34" charset="0"/>
              <a:buBlip>
                <a:blip r:embed="rId2"/>
              </a:buBlip>
            </a:pPr>
            <a:r>
              <a:rPr lang="es-ES" sz="2200" b="1" dirty="0" smtClean="0">
                <a:latin typeface="Palatino Linotype" pitchFamily="18" charset="0"/>
                <a:cs typeface="Times New Roman" pitchFamily="18" charset="0"/>
              </a:rPr>
              <a:t>Empresas Melo, S.A.</a:t>
            </a:r>
          </a:p>
          <a:p>
            <a:pPr marL="1266825" lvl="1" indent="-285750" algn="just" eaLnBrk="1" hangingPunct="1">
              <a:lnSpc>
                <a:spcPct val="80000"/>
              </a:lnSpc>
              <a:buFont typeface="Verdana" pitchFamily="34" charset="0"/>
              <a:buBlip>
                <a:blip r:embed="rId2"/>
              </a:buBlip>
            </a:pPr>
            <a:r>
              <a:rPr lang="es-ES" sz="2200" b="1" dirty="0" smtClean="0">
                <a:latin typeface="Palatino Linotype" pitchFamily="18" charset="0"/>
                <a:cs typeface="Times New Roman" pitchFamily="18" charset="0"/>
              </a:rPr>
              <a:t>Grupo </a:t>
            </a:r>
            <a:r>
              <a:rPr lang="es-ES" sz="2200" b="1" dirty="0" err="1" smtClean="0">
                <a:latin typeface="Palatino Linotype" pitchFamily="18" charset="0"/>
                <a:cs typeface="Times New Roman" pitchFamily="18" charset="0"/>
              </a:rPr>
              <a:t>Chong</a:t>
            </a:r>
            <a:r>
              <a:rPr lang="es-ES" sz="2200" b="1" dirty="0" smtClean="0">
                <a:latin typeface="Palatino Linotype" pitchFamily="18" charset="0"/>
                <a:cs typeface="Times New Roman" pitchFamily="18" charset="0"/>
              </a:rPr>
              <a:t>, S.A. (Avícola </a:t>
            </a:r>
            <a:r>
              <a:rPr lang="es-ES" sz="2200" b="1" dirty="0" err="1" smtClean="0">
                <a:latin typeface="Palatino Linotype" pitchFamily="18" charset="0"/>
                <a:cs typeface="Times New Roman" pitchFamily="18" charset="0"/>
              </a:rPr>
              <a:t>Chong</a:t>
            </a:r>
            <a:r>
              <a:rPr lang="es-ES" sz="2200" b="1" dirty="0" smtClean="0">
                <a:latin typeface="Palatino Linotype" pitchFamily="18" charset="0"/>
                <a:cs typeface="Times New Roman" pitchFamily="18" charset="0"/>
              </a:rPr>
              <a:t>)</a:t>
            </a:r>
          </a:p>
          <a:p>
            <a:pPr marL="1266825" lvl="1" indent="-285750" algn="just" eaLnBrk="1" hangingPunct="1">
              <a:lnSpc>
                <a:spcPct val="80000"/>
              </a:lnSpc>
              <a:buFont typeface="Verdana" pitchFamily="34" charset="0"/>
              <a:buBlip>
                <a:blip r:embed="rId2"/>
              </a:buBlip>
            </a:pPr>
            <a:r>
              <a:rPr lang="es-ES" sz="2200" b="1" dirty="0" smtClean="0">
                <a:latin typeface="Palatino Linotype" pitchFamily="18" charset="0"/>
                <a:cs typeface="Times New Roman" pitchFamily="18" charset="0"/>
              </a:rPr>
              <a:t>Procesadora Los Guayacanes, S.A.</a:t>
            </a:r>
          </a:p>
          <a:p>
            <a:pPr marL="1266825" lvl="1" indent="-285750" algn="just" eaLnBrk="1" hangingPunct="1">
              <a:lnSpc>
                <a:spcPct val="80000"/>
              </a:lnSpc>
              <a:buFont typeface="Verdana" pitchFamily="34" charset="0"/>
              <a:buBlip>
                <a:blip r:embed="rId2"/>
              </a:buBlip>
            </a:pPr>
            <a:r>
              <a:rPr lang="es-ES" sz="2200" b="1" dirty="0" smtClean="0">
                <a:latin typeface="Palatino Linotype" pitchFamily="18" charset="0"/>
                <a:cs typeface="Times New Roman" pitchFamily="18" charset="0"/>
              </a:rPr>
              <a:t>Productos Toledano, S.A.</a:t>
            </a:r>
          </a:p>
          <a:p>
            <a:pPr marL="544513" indent="-544513" algn="just" eaLnBrk="1" hangingPunct="1">
              <a:lnSpc>
                <a:spcPct val="80000"/>
              </a:lnSpc>
              <a:buFont typeface="Wingdings" pitchFamily="2" charset="2"/>
              <a:buBlip>
                <a:blip r:embed="rId2"/>
              </a:buBlip>
            </a:pPr>
            <a:endParaRPr lang="es-PA" sz="2400" b="1" dirty="0" smtClean="0">
              <a:latin typeface="Palatino Linotype"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bwMode="auto">
          <a:noFill/>
          <a:ln cap="flat" algn="ctr">
            <a:miter lim="800000"/>
            <a:headEnd type="none" w="med" len="med"/>
            <a:tailEnd type="none" w="med" len="med"/>
          </a:ln>
        </p:spPr>
        <p:txBody>
          <a:bodyPr vert="horz" wrap="square" lIns="91440" tIns="45720" rIns="91440" bIns="45720" numCol="1" anchor="ctr" anchorCtr="0" compatLnSpc="1">
            <a:prstTxWarp prst="textNoShape">
              <a:avLst/>
            </a:prstTxWarp>
          </a:bodyPr>
          <a:lstStyle/>
          <a:p>
            <a:pPr algn="ctr"/>
            <a:r>
              <a:rPr lang="es-PA" sz="3200" smtClean="0">
                <a:latin typeface="Palatino Linotype" pitchFamily="18" charset="0"/>
                <a:cs typeface="Times New Roman" pitchFamily="18" charset="0"/>
              </a:rPr>
              <a:t/>
            </a:r>
            <a:br>
              <a:rPr lang="es-PA" sz="3200" smtClean="0">
                <a:latin typeface="Palatino Linotype" pitchFamily="18" charset="0"/>
                <a:cs typeface="Times New Roman" pitchFamily="18" charset="0"/>
              </a:rPr>
            </a:br>
            <a:r>
              <a:rPr lang="es-PA" sz="3200" smtClean="0">
                <a:latin typeface="Palatino Linotype" pitchFamily="18" charset="0"/>
                <a:cs typeface="Times New Roman" pitchFamily="18" charset="0"/>
              </a:rPr>
              <a:t>ACODECO vs nueve</a:t>
            </a:r>
            <a:br>
              <a:rPr lang="es-PA" sz="3200" smtClean="0">
                <a:latin typeface="Palatino Linotype" pitchFamily="18" charset="0"/>
                <a:cs typeface="Times New Roman" pitchFamily="18" charset="0"/>
              </a:rPr>
            </a:br>
            <a:r>
              <a:rPr lang="es-PA" sz="3200" smtClean="0">
                <a:latin typeface="Palatino Linotype" pitchFamily="18" charset="0"/>
                <a:cs typeface="Times New Roman" pitchFamily="18" charset="0"/>
              </a:rPr>
              <a:t>empresas avícolas.</a:t>
            </a:r>
            <a:br>
              <a:rPr lang="es-PA" sz="3200" smtClean="0">
                <a:latin typeface="Palatino Linotype" pitchFamily="18" charset="0"/>
                <a:cs typeface="Times New Roman" pitchFamily="18" charset="0"/>
              </a:rPr>
            </a:br>
            <a:endParaRPr lang="es-ES" sz="3200" smtClean="0">
              <a:latin typeface="Palatino Linotype" pitchFamily="18" charset="0"/>
              <a:cs typeface="Times New Roman" pitchFamily="18" charset="0"/>
            </a:endParaRPr>
          </a:p>
        </p:txBody>
      </p:sp>
      <p:sp>
        <p:nvSpPr>
          <p:cNvPr id="53251" name="Rectangle 3"/>
          <p:cNvSpPr>
            <a:spLocks noGrp="1" noChangeArrowheads="1"/>
          </p:cNvSpPr>
          <p:nvPr>
            <p:ph type="body" idx="1"/>
          </p:nvPr>
        </p:nvSpPr>
        <p:spPr bwMode="auto">
          <a:xfrm>
            <a:off x="457200" y="1752600"/>
            <a:ext cx="7610475" cy="4373563"/>
          </a:xfrm>
          <a:noFill/>
          <a:ln cap="flat" algn="ctr">
            <a:miter lim="800000"/>
            <a:headEnd/>
            <a:tailEnd/>
          </a:ln>
        </p:spPr>
        <p:txBody>
          <a:bodyPr vert="horz" wrap="square" lIns="91440" tIns="45720" rIns="91440" bIns="45720" numCol="1" anchor="t" anchorCtr="0" compatLnSpc="1">
            <a:prstTxWarp prst="textNoShape">
              <a:avLst/>
            </a:prstTxWarp>
          </a:bodyPr>
          <a:lstStyle/>
          <a:p>
            <a:pPr marL="544513" indent="-544513" algn="just" eaLnBrk="1" hangingPunct="1">
              <a:buFont typeface="Wingdings" pitchFamily="2" charset="2"/>
              <a:buBlip>
                <a:blip r:embed="rId2"/>
              </a:buBlip>
            </a:pPr>
            <a:endParaRPr lang="es-ES" sz="2300" b="1" u="sng" dirty="0" smtClean="0">
              <a:latin typeface="Palatino Linotype" pitchFamily="18" charset="0"/>
              <a:cs typeface="Times New Roman" pitchFamily="18" charset="0"/>
            </a:endParaRPr>
          </a:p>
          <a:p>
            <a:pPr marL="544513" indent="-544513" algn="just" eaLnBrk="1" hangingPunct="1">
              <a:buFont typeface="Wingdings" pitchFamily="2" charset="2"/>
              <a:buBlip>
                <a:blip r:embed="rId2"/>
              </a:buBlip>
            </a:pPr>
            <a:r>
              <a:rPr lang="es-ES" sz="2300" b="1" u="sng" dirty="0" smtClean="0">
                <a:latin typeface="Palatino Linotype" pitchFamily="18" charset="0"/>
                <a:cs typeface="Times New Roman" pitchFamily="18" charset="0"/>
              </a:rPr>
              <a:t>Conducta demandada</a:t>
            </a:r>
            <a:r>
              <a:rPr lang="es-ES" sz="2300" b="1" dirty="0" smtClean="0">
                <a:latin typeface="Palatino Linotype" pitchFamily="18" charset="0"/>
                <a:cs typeface="Times New Roman" pitchFamily="18" charset="0"/>
              </a:rPr>
              <a:t>:    Supuesto intercambio de información tendiente a la fijación de los precios de venta de carne de pollo y sus partes a los minoristas en el año 2010 en la República de Panamá.</a:t>
            </a:r>
          </a:p>
          <a:p>
            <a:pPr marL="544513" indent="-544513" algn="just" eaLnBrk="1" hangingPunct="1">
              <a:buFont typeface="Wingdings" pitchFamily="2" charset="2"/>
              <a:buBlip>
                <a:blip r:embed="rId2"/>
              </a:buBlip>
            </a:pPr>
            <a:endParaRPr lang="es-ES" sz="2300" b="1" dirty="0" smtClean="0">
              <a:latin typeface="Palatino Linotype" pitchFamily="18" charset="0"/>
              <a:cs typeface="Times New Roman" pitchFamily="18" charset="0"/>
            </a:endParaRPr>
          </a:p>
          <a:p>
            <a:pPr marL="544513" indent="-544513" algn="just" eaLnBrk="1" hangingPunct="1">
              <a:buFont typeface="Wingdings" pitchFamily="2" charset="2"/>
              <a:buBlip>
                <a:blip r:embed="rId2"/>
              </a:buBlip>
            </a:pPr>
            <a:r>
              <a:rPr lang="es-ES" sz="2300" b="1" u="sng" dirty="0" smtClean="0">
                <a:latin typeface="Palatino Linotype" pitchFamily="18" charset="0"/>
                <a:cs typeface="Times New Roman" pitchFamily="18" charset="0"/>
              </a:rPr>
              <a:t>Estado actual</a:t>
            </a:r>
            <a:r>
              <a:rPr lang="es-ES" sz="2300" b="1" dirty="0" smtClean="0">
                <a:latin typeface="Palatino Linotype" pitchFamily="18" charset="0"/>
                <a:cs typeface="Times New Roman" pitchFamily="18" charset="0"/>
              </a:rPr>
              <a:t>:  En traslado de la demanda.  Representantes legales de empresas avícolas han elevado solicitud de transacción ante ACODECO. </a:t>
            </a:r>
            <a:endParaRPr lang="es-PA" sz="2300" b="1" dirty="0" smtClean="0">
              <a:latin typeface="Palatino Linotype" pitchFamily="18" charset="0"/>
              <a:cs typeface="Times New Roman" pitchFamily="18" charset="0"/>
            </a:endParaRPr>
          </a:p>
          <a:p>
            <a:pPr marL="544513" indent="-544513" algn="just" eaLnBrk="1" hangingPunct="1">
              <a:buFont typeface="Wingdings" pitchFamily="2" charset="2"/>
              <a:buBlip>
                <a:blip r:embed="rId2"/>
              </a:buBlip>
            </a:pPr>
            <a:endParaRPr lang="es-ES" sz="2400" b="1" dirty="0" smtClean="0">
              <a:latin typeface="Palatino Linotype"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4 Título"/>
          <p:cNvSpPr>
            <a:spLocks noGrp="1"/>
          </p:cNvSpPr>
          <p:nvPr>
            <p:ph type="title" idx="4294967295"/>
          </p:nvPr>
        </p:nvSpPr>
        <p:spPr bwMode="auto">
          <a:xfrm>
            <a:off x="250825" y="0"/>
            <a:ext cx="8591550" cy="1125538"/>
          </a:xfrm>
          <a:prstGeom prst="rect">
            <a:avLst/>
          </a:prstGeom>
          <a:noFill/>
          <a:ln cap="flat" algn="ctr">
            <a:miter lim="800000"/>
            <a:headEnd type="none" w="med" len="med"/>
            <a:tailEnd type="none" w="med" len="med"/>
          </a:ln>
        </p:spPr>
        <p:txBody>
          <a:bodyPr anchor="ctr"/>
          <a:lstStyle/>
          <a:p>
            <a:pPr algn="ctr"/>
            <a:r>
              <a:rPr lang="es-PA" sz="2800" smtClean="0">
                <a:latin typeface="Palatino Linotype" pitchFamily="18" charset="0"/>
                <a:ea typeface="Calibri" pitchFamily="34" charset="0"/>
                <a:cs typeface="Times New Roman" pitchFamily="18" charset="0"/>
              </a:rPr>
              <a:t/>
            </a:r>
            <a:br>
              <a:rPr lang="es-PA" sz="2800" smtClean="0">
                <a:latin typeface="Palatino Linotype" pitchFamily="18" charset="0"/>
                <a:ea typeface="Calibri" pitchFamily="34" charset="0"/>
                <a:cs typeface="Times New Roman" pitchFamily="18" charset="0"/>
              </a:rPr>
            </a:br>
            <a:r>
              <a:rPr lang="es-PA" sz="2800" smtClean="0">
                <a:latin typeface="Palatino Linotype" pitchFamily="18" charset="0"/>
                <a:ea typeface="Calibri" pitchFamily="34" charset="0"/>
                <a:cs typeface="Times New Roman" pitchFamily="18" charset="0"/>
              </a:rPr>
              <a:t/>
            </a:r>
            <a:br>
              <a:rPr lang="es-PA" sz="2800" smtClean="0">
                <a:latin typeface="Palatino Linotype" pitchFamily="18" charset="0"/>
                <a:ea typeface="Calibri" pitchFamily="34" charset="0"/>
                <a:cs typeface="Times New Roman" pitchFamily="18" charset="0"/>
              </a:rPr>
            </a:br>
            <a:r>
              <a:rPr lang="es-PA" sz="2800" smtClean="0">
                <a:latin typeface="Palatino Linotype" pitchFamily="18" charset="0"/>
                <a:ea typeface="Calibri" pitchFamily="34" charset="0"/>
                <a:cs typeface="Times New Roman" pitchFamily="18" charset="0"/>
              </a:rPr>
              <a:t>Demandas por Prácticas Monopolísticas presentadas por ACODECO en trámite en los Tribunales de Justicia.</a:t>
            </a:r>
            <a:br>
              <a:rPr lang="es-PA" sz="2800" smtClean="0">
                <a:latin typeface="Palatino Linotype" pitchFamily="18" charset="0"/>
                <a:ea typeface="Calibri" pitchFamily="34" charset="0"/>
                <a:cs typeface="Times New Roman" pitchFamily="18" charset="0"/>
              </a:rPr>
            </a:br>
            <a:endParaRPr lang="es-PA" sz="2800" smtClean="0">
              <a:latin typeface="Palatino Linotype" pitchFamily="18" charset="0"/>
              <a:ea typeface="Calibri" pitchFamily="34" charset="0"/>
              <a:cs typeface="Times New Roman" pitchFamily="18" charset="0"/>
            </a:endParaRPr>
          </a:p>
        </p:txBody>
      </p:sp>
      <p:graphicFrame>
        <p:nvGraphicFramePr>
          <p:cNvPr id="54296" name="Group 24"/>
          <p:cNvGraphicFramePr>
            <a:graphicFrameLocks noGrp="1"/>
          </p:cNvGraphicFramePr>
          <p:nvPr/>
        </p:nvGraphicFramePr>
        <p:xfrm>
          <a:off x="1258888" y="1571612"/>
          <a:ext cx="6626225" cy="4626864"/>
        </p:xfrm>
        <a:graphic>
          <a:graphicData uri="http://schemas.openxmlformats.org/drawingml/2006/table">
            <a:tbl>
              <a:tblPr/>
              <a:tblGrid>
                <a:gridCol w="5507037"/>
                <a:gridCol w="1119188"/>
              </a:tblGrid>
              <a:tr h="753949">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s-PA" sz="2400" b="1" i="0" u="none" strike="noStrike" cap="none" normalizeH="0" baseline="0" dirty="0" smtClean="0">
                        <a:ln>
                          <a:noFill/>
                        </a:ln>
                        <a:solidFill>
                          <a:schemeClr val="tx1"/>
                        </a:solidFill>
                        <a:effectLst/>
                        <a:latin typeface="Palatino Linotype" pitchFamily="18"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s-PA" sz="2400" b="1" i="0" u="none" strike="noStrike" cap="none" normalizeH="0" baseline="0" dirty="0" smtClean="0">
                          <a:ln>
                            <a:noFill/>
                          </a:ln>
                          <a:solidFill>
                            <a:schemeClr val="tx1"/>
                          </a:solidFill>
                          <a:effectLst/>
                          <a:latin typeface="Palatino Linotype" pitchFamily="18" charset="0"/>
                          <a:ea typeface="Calibri" pitchFamily="34" charset="0"/>
                          <a:cs typeface="Times New Roman" pitchFamily="18" charset="0"/>
                        </a:rPr>
                        <a:t>TOTAL</a:t>
                      </a:r>
                      <a:endParaRPr kumimoji="0" lang="es-PA" sz="2400" b="0" i="0" u="none" strike="noStrike" cap="none" normalizeH="0" baseline="0" dirty="0" smtClean="0">
                        <a:ln>
                          <a:noFill/>
                        </a:ln>
                        <a:solidFill>
                          <a:schemeClr val="tx1"/>
                        </a:solidFill>
                        <a:effectLst/>
                        <a:latin typeface="Palatino Linotype"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s-PA" sz="2400" b="0"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s-PA" sz="24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rPr>
                        <a:t>13</a:t>
                      </a:r>
                      <a:endParaRPr kumimoji="0" lang="es-PA" sz="2400" b="0"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350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s-PA" sz="2400" b="0"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s-PA" sz="2400" b="0"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rPr>
                        <a:t>Prácticas Monopolísticas Absolutas</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es-PA" sz="2400" b="0"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s-PA" sz="2400" b="0"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s-PA" sz="2400" b="0"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rPr>
                        <a:t>11</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985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s-PA" sz="2400" b="0"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s-PA" sz="2400" b="0"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rPr>
                        <a:t>Prácticas Monopolísticas Relativas</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es-PA" sz="2400" b="0"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s-PA" sz="2400" b="0"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s-PA" sz="2400" b="0"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rPr>
                        <a:t>2</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366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s-PA" sz="2400" b="0"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s-PA" sz="2400" b="0"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rPr>
                        <a:t>Prácticas Monopolísticas Absolutas y Relativas</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s-PA" sz="2400" b="0" i="0" u="none" strike="noStrike" cap="none" normalizeH="0" baseline="0" dirty="0" smtClean="0">
                        <a:ln>
                          <a:noFill/>
                        </a:ln>
                        <a:solidFill>
                          <a:schemeClr val="tx1"/>
                        </a:solidFill>
                        <a:effectLst/>
                        <a:latin typeface="Palatino Linotype" pitchFamily="18"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s-PA" sz="2400" b="0" i="0" u="none" strike="noStrike" cap="none" normalizeH="0" baseline="0" dirty="0" smtClean="0">
                          <a:ln>
                            <a:noFill/>
                          </a:ln>
                          <a:solidFill>
                            <a:schemeClr val="tx1"/>
                          </a:solidFill>
                          <a:effectLst/>
                          <a:latin typeface="Palatino Linotype" pitchFamily="18" charset="0"/>
                          <a:ea typeface="Calibri" pitchFamily="34" charset="0"/>
                          <a:cs typeface="Times New Roman" pitchFamily="18" charset="0"/>
                        </a:rPr>
                        <a:t>1</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bwMode="auto">
          <a:xfrm>
            <a:off x="611188" y="274638"/>
            <a:ext cx="7921625" cy="1143000"/>
          </a:xfrm>
          <a:prstGeom prst="rect">
            <a:avLst/>
          </a:prstGeom>
          <a:noFill/>
          <a:ln cap="flat" algn="ctr">
            <a:miter lim="800000"/>
            <a:headEnd type="none" w="med" len="med"/>
            <a:tailEnd type="none" w="med" len="med"/>
          </a:ln>
        </p:spPr>
        <p:txBody>
          <a:bodyPr anchor="ctr"/>
          <a:lstStyle/>
          <a:p>
            <a:pPr algn="ctr"/>
            <a:r>
              <a:rPr lang="es-ES" sz="3200" dirty="0" smtClean="0">
                <a:latin typeface="Palatino Linotype" pitchFamily="18" charset="0"/>
                <a:cs typeface="Times New Roman" pitchFamily="18" charset="0"/>
              </a:rPr>
              <a:t/>
            </a:r>
            <a:br>
              <a:rPr lang="es-ES" sz="3200" dirty="0" smtClean="0">
                <a:latin typeface="Palatino Linotype" pitchFamily="18" charset="0"/>
                <a:cs typeface="Times New Roman" pitchFamily="18" charset="0"/>
              </a:rPr>
            </a:br>
            <a:r>
              <a:rPr lang="es-ES" sz="3200" dirty="0" smtClean="0">
                <a:latin typeface="Palatino Linotype" pitchFamily="18" charset="0"/>
                <a:cs typeface="Times New Roman" pitchFamily="18" charset="0"/>
              </a:rPr>
              <a:t> Procesos Judiciales</a:t>
            </a:r>
            <a:br>
              <a:rPr lang="es-ES" sz="3200" dirty="0" smtClean="0">
                <a:latin typeface="Palatino Linotype" pitchFamily="18" charset="0"/>
                <a:cs typeface="Times New Roman" pitchFamily="18" charset="0"/>
              </a:rPr>
            </a:br>
            <a:r>
              <a:rPr lang="es-ES" sz="3200" dirty="0" smtClean="0">
                <a:latin typeface="Palatino Linotype" pitchFamily="18" charset="0"/>
                <a:cs typeface="Times New Roman" pitchFamily="18" charset="0"/>
              </a:rPr>
              <a:t>Demandados en 2008 </a:t>
            </a:r>
            <a:r>
              <a:rPr lang="es-PA" sz="3200" dirty="0" smtClean="0">
                <a:latin typeface="Palatino Linotype" pitchFamily="18" charset="0"/>
                <a:cs typeface="Times New Roman" pitchFamily="18" charset="0"/>
              </a:rPr>
              <a:t/>
            </a:r>
            <a:br>
              <a:rPr lang="es-PA" sz="3200" dirty="0" smtClean="0">
                <a:latin typeface="Palatino Linotype" pitchFamily="18" charset="0"/>
                <a:cs typeface="Times New Roman" pitchFamily="18" charset="0"/>
              </a:rPr>
            </a:br>
            <a:endParaRPr lang="es-PA" sz="3200" dirty="0" smtClean="0">
              <a:latin typeface="Palatino Linotype" pitchFamily="18" charset="0"/>
              <a:cs typeface="Times New Roman" pitchFamily="18" charset="0"/>
            </a:endParaRPr>
          </a:p>
        </p:txBody>
      </p:sp>
      <p:graphicFrame>
        <p:nvGraphicFramePr>
          <p:cNvPr id="36907" name="Group 43"/>
          <p:cNvGraphicFramePr>
            <a:graphicFrameLocks noGrp="1"/>
          </p:cNvGraphicFramePr>
          <p:nvPr/>
        </p:nvGraphicFramePr>
        <p:xfrm>
          <a:off x="684213" y="1484313"/>
          <a:ext cx="7848600" cy="4327589"/>
        </p:xfrm>
        <a:graphic>
          <a:graphicData uri="http://schemas.openxmlformats.org/drawingml/2006/table">
            <a:tbl>
              <a:tblPr/>
              <a:tblGrid>
                <a:gridCol w="1695450"/>
                <a:gridCol w="1616075"/>
                <a:gridCol w="2160587"/>
                <a:gridCol w="2376488"/>
              </a:tblGrid>
              <a:tr h="9001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s-PA" sz="1800" b="1" i="0" u="none" strike="noStrike" cap="none" normalizeH="0" baseline="0" dirty="0" smtClean="0">
                        <a:ln>
                          <a:noFill/>
                        </a:ln>
                        <a:solidFill>
                          <a:schemeClr val="tx1"/>
                        </a:solidFill>
                        <a:effectLst/>
                        <a:latin typeface="Palatino Linotype" pitchFamily="18"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s-PA" sz="1800" b="1" i="0" u="none" strike="noStrike" cap="none" normalizeH="0" baseline="0" dirty="0" smtClean="0">
                          <a:ln>
                            <a:noFill/>
                          </a:ln>
                          <a:solidFill>
                            <a:schemeClr val="tx1"/>
                          </a:solidFill>
                          <a:effectLst/>
                          <a:latin typeface="Palatino Linotype" pitchFamily="18" charset="0"/>
                          <a:ea typeface="Calibri" pitchFamily="34" charset="0"/>
                          <a:cs typeface="Times New Roman" pitchFamily="18" charset="0"/>
                        </a:rPr>
                        <a:t>CONTRA</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rPr>
                        <a:t>CONDUCTA</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s-PA" sz="1800" b="1" i="0" u="none" strike="noStrike" cap="none" normalizeH="0" baseline="0" dirty="0" smtClean="0">
                        <a:ln>
                          <a:noFill/>
                        </a:ln>
                        <a:solidFill>
                          <a:schemeClr val="tx1"/>
                        </a:solidFill>
                        <a:effectLst/>
                        <a:latin typeface="Palatino Linotype" pitchFamily="18"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s-PA" sz="1800" b="1" i="0" u="none" strike="noStrike" cap="none" normalizeH="0" baseline="0" dirty="0" smtClean="0">
                          <a:ln>
                            <a:noFill/>
                          </a:ln>
                          <a:solidFill>
                            <a:schemeClr val="tx1"/>
                          </a:solidFill>
                          <a:effectLst/>
                          <a:latin typeface="Palatino Linotype" pitchFamily="18" charset="0"/>
                          <a:ea typeface="Calibri" pitchFamily="34" charset="0"/>
                          <a:cs typeface="Times New Roman" pitchFamily="18" charset="0"/>
                        </a:rPr>
                        <a:t>PRESENTACIÓN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rPr>
                        <a:t>ESTADO ACTUAL</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192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rPr>
                        <a:t>6 propietarios de gasolineras</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rPr>
                        <a:t>Absoluta</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rPr>
                        <a:t>18/febrero/2008</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rPr>
                        <a:t>Sentencia de 1a Instancia apelada.</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366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rPr>
                        <a:t>2 molinos de Arroz en Chiriquí</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rPr>
                        <a:t>Absoluta</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rPr>
                        <a:t>18/abril/2008</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rPr>
                        <a:t>Transacción aprobada.</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033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rPr>
                        <a:t>4 procesadoras de leche</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rPr>
                        <a:t>Absoluta</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rPr>
                        <a:t>31/marzo/2008</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rPr>
                        <a:t>Procesos suspendido por amparo resolviéndose en la C.S.J.</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1 Título"/>
          <p:cNvSpPr>
            <a:spLocks noGrp="1"/>
          </p:cNvSpPr>
          <p:nvPr>
            <p:ph type="title" idx="4294967295"/>
          </p:nvPr>
        </p:nvSpPr>
        <p:spPr bwMode="auto">
          <a:xfrm>
            <a:off x="0" y="228600"/>
            <a:ext cx="8820150" cy="1371600"/>
          </a:xfrm>
          <a:prstGeom prst="rect">
            <a:avLst/>
          </a:prstGeom>
          <a:noFill/>
          <a:ln cap="flat" algn="ctr">
            <a:miter lim="800000"/>
            <a:headEnd type="none" w="med" len="med"/>
            <a:tailEnd type="none" w="med" len="med"/>
          </a:ln>
        </p:spPr>
        <p:txBody>
          <a:bodyPr anchor="ctr"/>
          <a:lstStyle/>
          <a:p>
            <a:pPr algn="ctr"/>
            <a:r>
              <a:rPr lang="es-PA" sz="2800" smtClean="0">
                <a:latin typeface="Palatino Linotype" pitchFamily="18" charset="0"/>
                <a:cs typeface="Times New Roman" pitchFamily="18" charset="0"/>
              </a:rPr>
              <a:t>Demandas por Prácticas Monopolísticas</a:t>
            </a:r>
            <a:br>
              <a:rPr lang="es-PA" sz="2800" smtClean="0">
                <a:latin typeface="Palatino Linotype" pitchFamily="18" charset="0"/>
                <a:cs typeface="Times New Roman" pitchFamily="18" charset="0"/>
              </a:rPr>
            </a:br>
            <a:r>
              <a:rPr lang="es-PA" sz="2800" smtClean="0">
                <a:latin typeface="Palatino Linotype" pitchFamily="18" charset="0"/>
                <a:cs typeface="Times New Roman" pitchFamily="18" charset="0"/>
              </a:rPr>
              <a:t>presentadas por ACODECO durante los años</a:t>
            </a:r>
            <a:br>
              <a:rPr lang="es-PA" sz="2800" smtClean="0">
                <a:latin typeface="Palatino Linotype" pitchFamily="18" charset="0"/>
                <a:cs typeface="Times New Roman" pitchFamily="18" charset="0"/>
              </a:rPr>
            </a:br>
            <a:r>
              <a:rPr lang="es-PA" sz="2800" smtClean="0">
                <a:latin typeface="Palatino Linotype" pitchFamily="18" charset="0"/>
                <a:cs typeface="Times New Roman" pitchFamily="18" charset="0"/>
              </a:rPr>
              <a:t>2008-2010 ante los Tribunales de  Justicia.</a:t>
            </a:r>
            <a:br>
              <a:rPr lang="es-PA" sz="2800" smtClean="0">
                <a:latin typeface="Palatino Linotype" pitchFamily="18" charset="0"/>
                <a:cs typeface="Times New Roman" pitchFamily="18" charset="0"/>
              </a:rPr>
            </a:br>
            <a:endParaRPr lang="es-PA" sz="2800" smtClean="0">
              <a:latin typeface="Palatino Linotype" pitchFamily="18" charset="0"/>
              <a:cs typeface="Times New Roman" pitchFamily="18" charset="0"/>
            </a:endParaRPr>
          </a:p>
        </p:txBody>
      </p:sp>
      <p:graphicFrame>
        <p:nvGraphicFramePr>
          <p:cNvPr id="55318" name="Group 22"/>
          <p:cNvGraphicFramePr>
            <a:graphicFrameLocks noGrp="1"/>
          </p:cNvGraphicFramePr>
          <p:nvPr/>
        </p:nvGraphicFramePr>
        <p:xfrm>
          <a:off x="1908175" y="1484313"/>
          <a:ext cx="5616575" cy="4296855"/>
        </p:xfrm>
        <a:graphic>
          <a:graphicData uri="http://schemas.openxmlformats.org/drawingml/2006/table">
            <a:tbl>
              <a:tblPr/>
              <a:tblGrid>
                <a:gridCol w="4641850"/>
                <a:gridCol w="974725"/>
              </a:tblGrid>
              <a:tr h="9318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s-PA" sz="2400" b="1" i="0" u="none" strike="noStrike" cap="none" normalizeH="0" baseline="0" dirty="0" smtClean="0">
                        <a:ln>
                          <a:noFill/>
                        </a:ln>
                        <a:solidFill>
                          <a:schemeClr val="tx1"/>
                        </a:solidFill>
                        <a:effectLst/>
                        <a:latin typeface="Palatino Linotype" pitchFamily="18"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s-PA" sz="2400" b="1" i="0" u="none" strike="noStrike" cap="none" normalizeH="0" baseline="0" dirty="0" smtClean="0">
                          <a:ln>
                            <a:noFill/>
                          </a:ln>
                          <a:solidFill>
                            <a:schemeClr val="tx1"/>
                          </a:solidFill>
                          <a:effectLst/>
                          <a:latin typeface="Palatino Linotype" pitchFamily="18" charset="0"/>
                          <a:ea typeface="Calibri" pitchFamily="34" charset="0"/>
                          <a:cs typeface="Times New Roman" pitchFamily="18" charset="0"/>
                        </a:rPr>
                        <a:t>TOTAL</a:t>
                      </a:r>
                      <a:endParaRPr kumimoji="0" lang="es-PA" sz="2400" b="0" i="0" u="none" strike="noStrike" cap="none" normalizeH="0" baseline="0" dirty="0" smtClean="0">
                        <a:ln>
                          <a:noFill/>
                        </a:ln>
                        <a:solidFill>
                          <a:schemeClr val="tx1"/>
                        </a:solidFill>
                        <a:effectLst/>
                        <a:latin typeface="Palatino Linotype"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s-PA" sz="2400" b="0"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s-PA" sz="24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rPr>
                        <a:t>   7</a:t>
                      </a:r>
                      <a:endParaRPr kumimoji="0" lang="es-PA" sz="2400" b="0"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048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s-PA" sz="2400" b="0" i="0" u="none" strike="noStrike" cap="none" normalizeH="0" baseline="0" dirty="0" smtClean="0">
                        <a:ln>
                          <a:noFill/>
                        </a:ln>
                        <a:solidFill>
                          <a:schemeClr val="tx1"/>
                        </a:solidFill>
                        <a:effectLst/>
                        <a:latin typeface="Palatino Linotype" pitchFamily="18"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s-PA" sz="2400" b="0" i="0" u="none" strike="noStrike" cap="none" normalizeH="0" baseline="0" dirty="0" smtClean="0">
                          <a:ln>
                            <a:noFill/>
                          </a:ln>
                          <a:solidFill>
                            <a:schemeClr val="tx1"/>
                          </a:solidFill>
                          <a:effectLst/>
                          <a:latin typeface="Palatino Linotype" pitchFamily="18" charset="0"/>
                          <a:ea typeface="Calibri" pitchFamily="34" charset="0"/>
                          <a:cs typeface="Times New Roman" pitchFamily="18" charset="0"/>
                        </a:rPr>
                        <a:t>Prácticas Monopolísticas Absolutas</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es-PA" sz="2400" b="0" i="0" u="none" strike="noStrike" cap="none" normalizeH="0" baseline="0" dirty="0" smtClean="0">
                        <a:ln>
                          <a:noFill/>
                        </a:ln>
                        <a:solidFill>
                          <a:schemeClr val="tx1"/>
                        </a:solidFill>
                        <a:effectLst/>
                        <a:latin typeface="Palatino Linotype"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s-PA" sz="2400" b="0"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s-PA" sz="2400" b="0"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rPr>
                        <a:t>   6</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048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s-PA" sz="2400" b="0"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s-PA" sz="2400" b="0"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rPr>
                        <a:t>Prácticas Monopolísticas Relativas</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es-PA" sz="2400" b="0"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s-PA" sz="2400" b="0"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s-PA" sz="2400" b="0"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rPr>
                        <a:t>   1</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pPr algn="ctr"/>
            <a:r>
              <a:rPr lang="es-ES" sz="3200" dirty="0" smtClean="0">
                <a:latin typeface="Palatino Linotype" pitchFamily="18" charset="0"/>
              </a:rPr>
              <a:t>Total de procesos demandados</a:t>
            </a:r>
            <a:br>
              <a:rPr lang="es-ES" sz="3200" dirty="0" smtClean="0">
                <a:latin typeface="Palatino Linotype" pitchFamily="18" charset="0"/>
              </a:rPr>
            </a:br>
            <a:r>
              <a:rPr lang="es-ES" sz="3200" dirty="0" smtClean="0">
                <a:latin typeface="Palatino Linotype" pitchFamily="18" charset="0"/>
              </a:rPr>
              <a:t>desde la creación de la institución.</a:t>
            </a:r>
            <a:endParaRPr lang="es-PA" sz="3200" dirty="0">
              <a:latin typeface="Palatino Linotype" pitchFamily="18" charset="0"/>
            </a:endParaRPr>
          </a:p>
        </p:txBody>
      </p:sp>
      <p:sp>
        <p:nvSpPr>
          <p:cNvPr id="2" name="1 Marcador de número de diapositiva"/>
          <p:cNvSpPr>
            <a:spLocks noGrp="1"/>
          </p:cNvSpPr>
          <p:nvPr>
            <p:ph type="sldNum" sz="quarter" idx="10"/>
          </p:nvPr>
        </p:nvSpPr>
        <p:spPr/>
        <p:txBody>
          <a:bodyPr/>
          <a:lstStyle/>
          <a:p>
            <a:pPr>
              <a:defRPr/>
            </a:pPr>
            <a:fld id="{4BCFF8C5-62D2-4043-B464-065172F8C24E}" type="slidenum">
              <a:rPr lang="es-ES" smtClean="0"/>
              <a:pPr>
                <a:defRPr/>
              </a:pPr>
              <a:t>21</a:t>
            </a:fld>
            <a:endParaRPr lang="es-ES" dirty="0"/>
          </a:p>
        </p:txBody>
      </p:sp>
      <p:graphicFrame>
        <p:nvGraphicFramePr>
          <p:cNvPr id="3" name="2 Tabla"/>
          <p:cNvGraphicFramePr>
            <a:graphicFrameLocks noGrp="1"/>
          </p:cNvGraphicFramePr>
          <p:nvPr/>
        </p:nvGraphicFramePr>
        <p:xfrm>
          <a:off x="714349" y="2165206"/>
          <a:ext cx="7786740" cy="3053307"/>
        </p:xfrm>
        <a:graphic>
          <a:graphicData uri="http://schemas.openxmlformats.org/drawingml/2006/table">
            <a:tbl>
              <a:tblPr/>
              <a:tblGrid>
                <a:gridCol w="5100770"/>
                <a:gridCol w="1034401"/>
                <a:gridCol w="1651569"/>
              </a:tblGrid>
              <a:tr h="770154">
                <a:tc>
                  <a:txBody>
                    <a:bodyPr/>
                    <a:lstStyle/>
                    <a:p>
                      <a:pPr algn="ctr" fontAlgn="base">
                        <a:lnSpc>
                          <a:spcPct val="115000"/>
                        </a:lnSpc>
                        <a:spcAft>
                          <a:spcPts val="0"/>
                        </a:spcAft>
                      </a:pPr>
                      <a:endParaRPr lang="es-PA" sz="2400" dirty="0">
                        <a:latin typeface="Palatino Linotype" pitchFamily="18" charset="0"/>
                        <a:ea typeface="Calibri"/>
                        <a:cs typeface="Times New Roman"/>
                      </a:endParaRPr>
                    </a:p>
                    <a:p>
                      <a:pPr algn="ctr" fontAlgn="base">
                        <a:lnSpc>
                          <a:spcPct val="115000"/>
                        </a:lnSpc>
                        <a:spcAft>
                          <a:spcPts val="0"/>
                        </a:spcAft>
                      </a:pPr>
                      <a:r>
                        <a:rPr lang="es-PA" sz="2400" b="1" kern="1200" dirty="0">
                          <a:solidFill>
                            <a:srgbClr val="000000"/>
                          </a:solidFill>
                          <a:latin typeface="Palatino Linotype" pitchFamily="18" charset="0"/>
                          <a:ea typeface="Calibri"/>
                          <a:cs typeface="Times New Roman"/>
                        </a:rPr>
                        <a:t>TOTAL</a:t>
                      </a:r>
                      <a:endParaRPr lang="es-PA" sz="2400" dirty="0">
                        <a:latin typeface="Palatino Linotype" pitchFamily="18" charset="0"/>
                        <a:ea typeface="Calibri"/>
                        <a:cs typeface="Times New Roman"/>
                      </a:endParaRPr>
                    </a:p>
                    <a:p>
                      <a:pPr algn="ctr" fontAlgn="base">
                        <a:lnSpc>
                          <a:spcPct val="115000"/>
                        </a:lnSpc>
                        <a:spcAft>
                          <a:spcPts val="0"/>
                        </a:spcAft>
                      </a:pPr>
                      <a:r>
                        <a:rPr lang="es-PA" sz="2400" kern="1200" dirty="0">
                          <a:solidFill>
                            <a:srgbClr val="000000"/>
                          </a:solidFill>
                          <a:latin typeface="Palatino Linotype" pitchFamily="18" charset="0"/>
                          <a:ea typeface="Calibri"/>
                          <a:cs typeface="Times New Roman"/>
                        </a:rPr>
                        <a:t> </a:t>
                      </a:r>
                      <a:endParaRPr lang="es-PA" sz="2400" dirty="0">
                        <a:latin typeface="Palatino Linotype" pitchFamily="18" charset="0"/>
                        <a:ea typeface="Calibri"/>
                        <a:cs typeface="Times New Roman"/>
                      </a:endParaRPr>
                    </a:p>
                  </a:txBody>
                  <a:tcPr marL="50613" marR="50613" marT="70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0"/>
                        </a:spcAft>
                      </a:pPr>
                      <a:endParaRPr lang="es-PA" sz="2400">
                        <a:latin typeface="Palatino Linotype" pitchFamily="18" charset="0"/>
                        <a:ea typeface="Calibri"/>
                        <a:cs typeface="Times New Roman"/>
                      </a:endParaRPr>
                    </a:p>
                    <a:p>
                      <a:pPr algn="ctr" fontAlgn="base">
                        <a:lnSpc>
                          <a:spcPct val="115000"/>
                        </a:lnSpc>
                        <a:spcAft>
                          <a:spcPts val="0"/>
                        </a:spcAft>
                      </a:pPr>
                      <a:r>
                        <a:rPr lang="es-PA" sz="2400" b="1" kern="1200">
                          <a:solidFill>
                            <a:srgbClr val="000000"/>
                          </a:solidFill>
                          <a:latin typeface="Palatino Linotype" pitchFamily="18" charset="0"/>
                          <a:ea typeface="Calibri"/>
                          <a:cs typeface="Times New Roman"/>
                        </a:rPr>
                        <a:t>20</a:t>
                      </a:r>
                      <a:r>
                        <a:rPr lang="es-PA" sz="2400" kern="1200">
                          <a:solidFill>
                            <a:srgbClr val="000000"/>
                          </a:solidFill>
                          <a:latin typeface="Palatino Linotype" pitchFamily="18" charset="0"/>
                          <a:ea typeface="Calibri"/>
                          <a:cs typeface="Times New Roman"/>
                        </a:rPr>
                        <a:t> </a:t>
                      </a:r>
                      <a:endParaRPr lang="es-PA" sz="2400">
                        <a:latin typeface="Palatino Linotype" pitchFamily="18" charset="0"/>
                        <a:ea typeface="Calibri"/>
                        <a:cs typeface="Times New Roman"/>
                      </a:endParaRPr>
                    </a:p>
                  </a:txBody>
                  <a:tcPr marL="50613" marR="50613" marT="70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ase">
                        <a:lnSpc>
                          <a:spcPct val="115000"/>
                        </a:lnSpc>
                        <a:spcAft>
                          <a:spcPts val="0"/>
                        </a:spcAft>
                      </a:pPr>
                      <a:r>
                        <a:rPr lang="es-PA" sz="2400" kern="1200" dirty="0" smtClean="0">
                          <a:solidFill>
                            <a:srgbClr val="000000"/>
                          </a:solidFill>
                          <a:latin typeface="Palatino Linotype" pitchFamily="18" charset="0"/>
                          <a:ea typeface="Calibri"/>
                          <a:cs typeface="Times New Roman"/>
                        </a:rPr>
                        <a:t>   Pendientes</a:t>
                      </a:r>
                      <a:endParaRPr lang="es-PA" sz="2400" dirty="0">
                        <a:latin typeface="Palatino Linotype" pitchFamily="18" charset="0"/>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8635">
                <a:tc>
                  <a:txBody>
                    <a:bodyPr/>
                    <a:lstStyle/>
                    <a:p>
                      <a:pPr algn="ctr" fontAlgn="base">
                        <a:lnSpc>
                          <a:spcPct val="115000"/>
                        </a:lnSpc>
                        <a:spcAft>
                          <a:spcPts val="0"/>
                        </a:spcAft>
                      </a:pPr>
                      <a:r>
                        <a:rPr lang="es-PA" sz="2400" kern="1200" dirty="0">
                          <a:solidFill>
                            <a:srgbClr val="000000"/>
                          </a:solidFill>
                          <a:latin typeface="Palatino Linotype" pitchFamily="18" charset="0"/>
                          <a:ea typeface="Calibri"/>
                          <a:cs typeface="Times New Roman"/>
                        </a:rPr>
                        <a:t>Prácticas Monopolísticas Absolutas</a:t>
                      </a:r>
                      <a:endParaRPr lang="es-PA" sz="2400" dirty="0">
                        <a:latin typeface="Palatino Linotype" pitchFamily="18" charset="0"/>
                        <a:ea typeface="Calibri"/>
                        <a:cs typeface="Times New Roman"/>
                      </a:endParaRPr>
                    </a:p>
                  </a:txBody>
                  <a:tcPr marL="50613" marR="50613" marT="70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0"/>
                        </a:spcAft>
                      </a:pPr>
                      <a:r>
                        <a:rPr lang="es-PA" sz="2400" kern="1200">
                          <a:solidFill>
                            <a:srgbClr val="000000"/>
                          </a:solidFill>
                          <a:latin typeface="Palatino Linotype" pitchFamily="18" charset="0"/>
                          <a:ea typeface="Calibri"/>
                          <a:cs typeface="Times New Roman"/>
                        </a:rPr>
                        <a:t>17</a:t>
                      </a:r>
                      <a:endParaRPr lang="es-PA" sz="2400">
                        <a:latin typeface="Palatino Linotype" pitchFamily="18" charset="0"/>
                        <a:ea typeface="Calibri"/>
                        <a:cs typeface="Times New Roman"/>
                      </a:endParaRPr>
                    </a:p>
                  </a:txBody>
                  <a:tcPr marL="50613" marR="50613" marT="70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0"/>
                        </a:spcAft>
                      </a:pPr>
                      <a:r>
                        <a:rPr lang="es-PA" sz="2400" kern="1200">
                          <a:solidFill>
                            <a:srgbClr val="000000"/>
                          </a:solidFill>
                          <a:latin typeface="Palatino Linotype" pitchFamily="18" charset="0"/>
                          <a:ea typeface="Calibri"/>
                          <a:cs typeface="Times New Roman"/>
                        </a:rPr>
                        <a:t>11</a:t>
                      </a:r>
                      <a:endParaRPr lang="es-PA" sz="2400">
                        <a:latin typeface="Palatino Linotype" pitchFamily="18" charset="0"/>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5498">
                <a:tc>
                  <a:txBody>
                    <a:bodyPr/>
                    <a:lstStyle/>
                    <a:p>
                      <a:pPr algn="ctr" fontAlgn="base">
                        <a:lnSpc>
                          <a:spcPct val="115000"/>
                        </a:lnSpc>
                        <a:spcAft>
                          <a:spcPts val="0"/>
                        </a:spcAft>
                      </a:pPr>
                      <a:r>
                        <a:rPr lang="es-PA" sz="2400" kern="1200">
                          <a:solidFill>
                            <a:srgbClr val="000000"/>
                          </a:solidFill>
                          <a:latin typeface="Palatino Linotype" pitchFamily="18" charset="0"/>
                          <a:ea typeface="Calibri"/>
                          <a:cs typeface="Times New Roman"/>
                        </a:rPr>
                        <a:t>Prácticas Monopolísticas Relativas</a:t>
                      </a:r>
                      <a:endParaRPr lang="es-PA" sz="2400">
                        <a:latin typeface="Palatino Linotype" pitchFamily="18" charset="0"/>
                        <a:ea typeface="Calibri"/>
                        <a:cs typeface="Times New Roman"/>
                      </a:endParaRPr>
                    </a:p>
                  </a:txBody>
                  <a:tcPr marL="50613" marR="50613" marT="70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0"/>
                        </a:spcAft>
                      </a:pPr>
                      <a:r>
                        <a:rPr lang="es-PA" sz="2400" kern="1200" dirty="0">
                          <a:solidFill>
                            <a:srgbClr val="000000"/>
                          </a:solidFill>
                          <a:latin typeface="Palatino Linotype" pitchFamily="18" charset="0"/>
                          <a:ea typeface="Calibri"/>
                          <a:cs typeface="Times New Roman"/>
                        </a:rPr>
                        <a:t>2</a:t>
                      </a:r>
                      <a:endParaRPr lang="es-PA" sz="2400" dirty="0">
                        <a:latin typeface="Palatino Linotype" pitchFamily="18" charset="0"/>
                        <a:ea typeface="Calibri"/>
                        <a:cs typeface="Times New Roman"/>
                      </a:endParaRPr>
                    </a:p>
                  </a:txBody>
                  <a:tcPr marL="50613" marR="50613" marT="70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0"/>
                        </a:spcAft>
                      </a:pPr>
                      <a:r>
                        <a:rPr lang="es-PA" sz="2400" kern="1200" dirty="0">
                          <a:solidFill>
                            <a:srgbClr val="000000"/>
                          </a:solidFill>
                          <a:latin typeface="Palatino Linotype" pitchFamily="18" charset="0"/>
                          <a:ea typeface="Calibri"/>
                          <a:cs typeface="Times New Roman"/>
                        </a:rPr>
                        <a:t>1</a:t>
                      </a:r>
                      <a:endParaRPr lang="es-PA" sz="2400" dirty="0">
                        <a:latin typeface="Palatino Linotype" pitchFamily="18" charset="0"/>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5280">
                <a:tc>
                  <a:txBody>
                    <a:bodyPr/>
                    <a:lstStyle/>
                    <a:p>
                      <a:pPr algn="ctr" fontAlgn="base">
                        <a:lnSpc>
                          <a:spcPct val="115000"/>
                        </a:lnSpc>
                        <a:spcAft>
                          <a:spcPts val="0"/>
                        </a:spcAft>
                      </a:pPr>
                      <a:r>
                        <a:rPr lang="es-PA" sz="2400" kern="1200">
                          <a:solidFill>
                            <a:srgbClr val="000000"/>
                          </a:solidFill>
                          <a:latin typeface="Palatino Linotype" pitchFamily="18" charset="0"/>
                          <a:ea typeface="Calibri"/>
                          <a:cs typeface="Times New Roman"/>
                        </a:rPr>
                        <a:t>Prácticas Monopolísticas Absolutas y Relativas</a:t>
                      </a:r>
                      <a:endParaRPr lang="es-PA" sz="2400">
                        <a:latin typeface="Palatino Linotype" pitchFamily="18" charset="0"/>
                        <a:ea typeface="Calibri"/>
                        <a:cs typeface="Times New Roman"/>
                      </a:endParaRPr>
                    </a:p>
                  </a:txBody>
                  <a:tcPr marL="50613" marR="50613" marT="70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0"/>
                        </a:spcAft>
                      </a:pPr>
                      <a:r>
                        <a:rPr lang="es-PA" sz="2400" kern="1200">
                          <a:solidFill>
                            <a:srgbClr val="000000"/>
                          </a:solidFill>
                          <a:latin typeface="Palatino Linotype" pitchFamily="18" charset="0"/>
                          <a:ea typeface="Calibri"/>
                          <a:cs typeface="Times New Roman"/>
                        </a:rPr>
                        <a:t>1</a:t>
                      </a:r>
                      <a:endParaRPr lang="es-PA" sz="2400">
                        <a:latin typeface="Palatino Linotype" pitchFamily="18" charset="0"/>
                        <a:ea typeface="Calibri"/>
                        <a:cs typeface="Times New Roman"/>
                      </a:endParaRPr>
                    </a:p>
                  </a:txBody>
                  <a:tcPr marL="50613" marR="50613" marT="70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0"/>
                        </a:spcAft>
                      </a:pPr>
                      <a:r>
                        <a:rPr lang="es-PA" sz="2400" kern="1200" dirty="0">
                          <a:solidFill>
                            <a:srgbClr val="000000"/>
                          </a:solidFill>
                          <a:latin typeface="Palatino Linotype" pitchFamily="18" charset="0"/>
                          <a:ea typeface="Calibri"/>
                          <a:cs typeface="Times New Roman"/>
                        </a:rPr>
                        <a:t>1</a:t>
                      </a:r>
                      <a:endParaRPr lang="es-PA" sz="2400" dirty="0">
                        <a:latin typeface="Palatino Linotype" pitchFamily="18" charset="0"/>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PA" sz="1800" b="0" i="0" u="none" strike="noStrike" cap="none" normalizeH="0" baseline="0" smtClean="0">
              <a:ln>
                <a:noFill/>
              </a:ln>
              <a:solidFill>
                <a:schemeClr val="tx1"/>
              </a:solidFill>
              <a:effectLst/>
              <a:latin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pPr algn="ctr"/>
            <a:r>
              <a:rPr lang="es-ES" sz="3200" dirty="0" smtClean="0">
                <a:latin typeface="Palatino Linotype" pitchFamily="18" charset="0"/>
              </a:rPr>
              <a:t>Procesos demandados finalizados y modalidad de terminación.</a:t>
            </a:r>
            <a:endParaRPr lang="es-PA" sz="3200" dirty="0">
              <a:latin typeface="Palatino Linotype" pitchFamily="18" charset="0"/>
            </a:endParaRPr>
          </a:p>
        </p:txBody>
      </p:sp>
      <p:sp>
        <p:nvSpPr>
          <p:cNvPr id="2" name="1 Marcador de número de diapositiva"/>
          <p:cNvSpPr>
            <a:spLocks noGrp="1"/>
          </p:cNvSpPr>
          <p:nvPr>
            <p:ph type="sldNum" sz="quarter" idx="10"/>
          </p:nvPr>
        </p:nvSpPr>
        <p:spPr/>
        <p:txBody>
          <a:bodyPr/>
          <a:lstStyle/>
          <a:p>
            <a:pPr>
              <a:defRPr/>
            </a:pPr>
            <a:fld id="{4BCFF8C5-62D2-4043-B464-065172F8C24E}" type="slidenum">
              <a:rPr lang="es-ES" smtClean="0"/>
              <a:pPr>
                <a:defRPr/>
              </a:pPr>
              <a:t>22</a:t>
            </a:fld>
            <a:endParaRPr lang="es-ES" dirty="0"/>
          </a:p>
        </p:txBody>
      </p:sp>
      <p:graphicFrame>
        <p:nvGraphicFramePr>
          <p:cNvPr id="3" name="2 Tabla"/>
          <p:cNvGraphicFramePr>
            <a:graphicFrameLocks noGrp="1"/>
          </p:cNvGraphicFramePr>
          <p:nvPr/>
        </p:nvGraphicFramePr>
        <p:xfrm>
          <a:off x="1357290" y="2000240"/>
          <a:ext cx="6548462" cy="3803142"/>
        </p:xfrm>
        <a:graphic>
          <a:graphicData uri="http://schemas.openxmlformats.org/drawingml/2006/table">
            <a:tbl>
              <a:tblPr/>
              <a:tblGrid>
                <a:gridCol w="1994087"/>
                <a:gridCol w="1403247"/>
                <a:gridCol w="2162595"/>
                <a:gridCol w="988533"/>
              </a:tblGrid>
              <a:tr h="605273">
                <a:tc>
                  <a:txBody>
                    <a:bodyPr/>
                    <a:lstStyle/>
                    <a:p>
                      <a:pPr>
                        <a:lnSpc>
                          <a:spcPct val="115000"/>
                        </a:lnSpc>
                        <a:spcAft>
                          <a:spcPts val="0"/>
                        </a:spcAft>
                      </a:pPr>
                      <a:r>
                        <a:rPr lang="es-PA" sz="1900" b="1" dirty="0">
                          <a:latin typeface="Palatino Linotype"/>
                          <a:ea typeface="Calibri"/>
                          <a:cs typeface="Times New Roman"/>
                        </a:rPr>
                        <a:t>PROCESOS TERMINADOS</a:t>
                      </a:r>
                      <a:endParaRPr lang="es-PA" sz="1000" b="1" dirty="0">
                        <a:latin typeface="Calibri"/>
                        <a:ea typeface="Calibri"/>
                        <a:cs typeface="Times New Roman"/>
                      </a:endParaRPr>
                    </a:p>
                  </a:txBody>
                  <a:tcPr marL="60285" marR="602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s-PA" sz="1900" b="1">
                        <a:latin typeface="Palatino Linotype"/>
                        <a:ea typeface="Calibri"/>
                        <a:cs typeface="Times New Roman"/>
                      </a:endParaRPr>
                    </a:p>
                    <a:p>
                      <a:pPr>
                        <a:lnSpc>
                          <a:spcPct val="115000"/>
                        </a:lnSpc>
                        <a:spcAft>
                          <a:spcPts val="0"/>
                        </a:spcAft>
                      </a:pPr>
                      <a:r>
                        <a:rPr lang="es-PA" sz="1900" b="1">
                          <a:latin typeface="Palatino Linotype"/>
                          <a:ea typeface="Calibri"/>
                          <a:cs typeface="Times New Roman"/>
                        </a:rPr>
                        <a:t>DECISIÓN</a:t>
                      </a:r>
                      <a:endParaRPr lang="es-PA" sz="1000" b="1">
                        <a:latin typeface="Calibri"/>
                        <a:ea typeface="Calibri"/>
                        <a:cs typeface="Times New Roman"/>
                      </a:endParaRPr>
                    </a:p>
                  </a:txBody>
                  <a:tcPr marL="60285" marR="602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s-PA" sz="1900" b="1">
                        <a:latin typeface="Palatino Linotype"/>
                        <a:ea typeface="Calibri"/>
                        <a:cs typeface="Times New Roman"/>
                      </a:endParaRPr>
                    </a:p>
                    <a:p>
                      <a:pPr>
                        <a:lnSpc>
                          <a:spcPct val="115000"/>
                        </a:lnSpc>
                        <a:spcAft>
                          <a:spcPts val="0"/>
                        </a:spcAft>
                      </a:pPr>
                      <a:r>
                        <a:rPr lang="es-PA" sz="1900" b="1">
                          <a:latin typeface="Palatino Linotype"/>
                          <a:ea typeface="Calibri"/>
                          <a:cs typeface="Times New Roman"/>
                        </a:rPr>
                        <a:t>TRANSACCIÓN</a:t>
                      </a:r>
                      <a:endParaRPr lang="es-PA" sz="1000" b="1">
                        <a:latin typeface="Calibri"/>
                        <a:ea typeface="Calibri"/>
                        <a:cs typeface="Times New Roman"/>
                      </a:endParaRPr>
                    </a:p>
                  </a:txBody>
                  <a:tcPr marL="60285" marR="602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s-PA" sz="1900" b="1">
                        <a:latin typeface="Palatino Linotype"/>
                        <a:ea typeface="Calibri"/>
                        <a:cs typeface="Times New Roman"/>
                      </a:endParaRPr>
                    </a:p>
                    <a:p>
                      <a:pPr>
                        <a:lnSpc>
                          <a:spcPct val="115000"/>
                        </a:lnSpc>
                        <a:spcAft>
                          <a:spcPts val="0"/>
                        </a:spcAft>
                      </a:pPr>
                      <a:r>
                        <a:rPr lang="es-PA" sz="1900" b="1">
                          <a:latin typeface="Palatino Linotype"/>
                          <a:ea typeface="Calibri"/>
                          <a:cs typeface="Times New Roman"/>
                        </a:rPr>
                        <a:t>TOTAL</a:t>
                      </a:r>
                      <a:endParaRPr lang="es-PA" sz="1000" b="1">
                        <a:latin typeface="Calibri"/>
                        <a:ea typeface="Calibri"/>
                        <a:cs typeface="Times New Roman"/>
                      </a:endParaRPr>
                    </a:p>
                  </a:txBody>
                  <a:tcPr marL="60285" marR="602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5273">
                <a:tc>
                  <a:txBody>
                    <a:bodyPr/>
                    <a:lstStyle/>
                    <a:p>
                      <a:pPr>
                        <a:lnSpc>
                          <a:spcPct val="115000"/>
                        </a:lnSpc>
                        <a:spcAft>
                          <a:spcPts val="0"/>
                        </a:spcAft>
                      </a:pPr>
                      <a:endParaRPr lang="es-PA" sz="1900" b="1">
                        <a:latin typeface="Palatino Linotype"/>
                        <a:ea typeface="Calibri"/>
                        <a:cs typeface="Times New Roman"/>
                      </a:endParaRPr>
                    </a:p>
                    <a:p>
                      <a:pPr>
                        <a:lnSpc>
                          <a:spcPct val="115000"/>
                        </a:lnSpc>
                        <a:spcAft>
                          <a:spcPts val="0"/>
                        </a:spcAft>
                      </a:pPr>
                      <a:r>
                        <a:rPr lang="es-PA" sz="1900" b="1">
                          <a:latin typeface="Palatino Linotype"/>
                          <a:ea typeface="Calibri"/>
                          <a:cs typeface="Times New Roman"/>
                        </a:rPr>
                        <a:t>ABSOLUTAS</a:t>
                      </a:r>
                      <a:endParaRPr lang="es-PA" sz="1000" b="1">
                        <a:latin typeface="Calibri"/>
                        <a:ea typeface="Calibri"/>
                        <a:cs typeface="Times New Roman"/>
                      </a:endParaRPr>
                    </a:p>
                  </a:txBody>
                  <a:tcPr marL="60285" marR="602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s-PA" sz="1900" b="1" dirty="0">
                        <a:latin typeface="Palatino Linotype"/>
                        <a:ea typeface="Calibri"/>
                        <a:cs typeface="Times New Roman"/>
                      </a:endParaRPr>
                    </a:p>
                    <a:p>
                      <a:pPr>
                        <a:lnSpc>
                          <a:spcPct val="115000"/>
                        </a:lnSpc>
                        <a:spcAft>
                          <a:spcPts val="0"/>
                        </a:spcAft>
                      </a:pPr>
                      <a:r>
                        <a:rPr lang="es-PA" sz="1900" b="1" dirty="0">
                          <a:latin typeface="Palatino Linotype"/>
                          <a:ea typeface="Calibri"/>
                          <a:cs typeface="Times New Roman"/>
                        </a:rPr>
                        <a:t>         3</a:t>
                      </a:r>
                      <a:endParaRPr lang="es-PA" sz="1000" b="1" dirty="0">
                        <a:latin typeface="Calibri"/>
                        <a:ea typeface="Calibri"/>
                        <a:cs typeface="Times New Roman"/>
                      </a:endParaRPr>
                    </a:p>
                  </a:txBody>
                  <a:tcPr marL="60285" marR="602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s-PA" sz="1900" b="1" dirty="0">
                        <a:latin typeface="Palatino Linotype"/>
                        <a:ea typeface="Calibri"/>
                        <a:cs typeface="Times New Roman"/>
                      </a:endParaRPr>
                    </a:p>
                    <a:p>
                      <a:pPr>
                        <a:lnSpc>
                          <a:spcPct val="115000"/>
                        </a:lnSpc>
                        <a:spcAft>
                          <a:spcPts val="0"/>
                        </a:spcAft>
                      </a:pPr>
                      <a:r>
                        <a:rPr lang="es-PA" sz="1900" b="1" dirty="0">
                          <a:latin typeface="Palatino Linotype"/>
                          <a:ea typeface="Calibri"/>
                          <a:cs typeface="Times New Roman"/>
                        </a:rPr>
                        <a:t>             3</a:t>
                      </a:r>
                      <a:endParaRPr lang="es-PA" sz="1000" b="1" dirty="0">
                        <a:latin typeface="Calibri"/>
                        <a:ea typeface="Calibri"/>
                        <a:cs typeface="Times New Roman"/>
                      </a:endParaRPr>
                    </a:p>
                  </a:txBody>
                  <a:tcPr marL="60285" marR="602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s-PA" sz="1900" b="1" dirty="0">
                        <a:latin typeface="Palatino Linotype"/>
                        <a:ea typeface="Calibri"/>
                        <a:cs typeface="Times New Roman"/>
                      </a:endParaRPr>
                    </a:p>
                    <a:p>
                      <a:pPr>
                        <a:lnSpc>
                          <a:spcPct val="115000"/>
                        </a:lnSpc>
                        <a:spcAft>
                          <a:spcPts val="0"/>
                        </a:spcAft>
                      </a:pPr>
                      <a:r>
                        <a:rPr lang="es-PA" sz="1900" b="1" dirty="0" smtClean="0">
                          <a:latin typeface="Palatino Linotype"/>
                          <a:ea typeface="Calibri"/>
                          <a:cs typeface="Times New Roman"/>
                        </a:rPr>
                        <a:t>      6</a:t>
                      </a:r>
                      <a:endParaRPr lang="es-PA" sz="1000" b="1" dirty="0">
                        <a:latin typeface="Calibri"/>
                        <a:ea typeface="Calibri"/>
                        <a:cs typeface="Times New Roman"/>
                      </a:endParaRPr>
                    </a:p>
                  </a:txBody>
                  <a:tcPr marL="60285" marR="602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5273">
                <a:tc>
                  <a:txBody>
                    <a:bodyPr/>
                    <a:lstStyle/>
                    <a:p>
                      <a:pPr>
                        <a:lnSpc>
                          <a:spcPct val="115000"/>
                        </a:lnSpc>
                        <a:spcAft>
                          <a:spcPts val="0"/>
                        </a:spcAft>
                      </a:pPr>
                      <a:endParaRPr lang="es-PA" sz="1900" b="1">
                        <a:latin typeface="Palatino Linotype"/>
                        <a:ea typeface="Calibri"/>
                        <a:cs typeface="Times New Roman"/>
                      </a:endParaRPr>
                    </a:p>
                    <a:p>
                      <a:pPr>
                        <a:lnSpc>
                          <a:spcPct val="115000"/>
                        </a:lnSpc>
                        <a:spcAft>
                          <a:spcPts val="0"/>
                        </a:spcAft>
                      </a:pPr>
                      <a:r>
                        <a:rPr lang="es-PA" sz="1900" b="1">
                          <a:latin typeface="Palatino Linotype"/>
                          <a:ea typeface="Calibri"/>
                          <a:cs typeface="Times New Roman"/>
                        </a:rPr>
                        <a:t>RELATIVAS</a:t>
                      </a:r>
                      <a:endParaRPr lang="es-PA" sz="1000" b="1">
                        <a:latin typeface="Calibri"/>
                        <a:ea typeface="Calibri"/>
                        <a:cs typeface="Times New Roman"/>
                      </a:endParaRPr>
                    </a:p>
                  </a:txBody>
                  <a:tcPr marL="60285" marR="602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s-PA" sz="1900" b="1">
                        <a:latin typeface="Palatino Linotype"/>
                        <a:ea typeface="Calibri"/>
                        <a:cs typeface="Times New Roman"/>
                      </a:endParaRPr>
                    </a:p>
                  </a:txBody>
                  <a:tcPr marL="60285" marR="602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s-PA" sz="1900" b="1" dirty="0">
                        <a:latin typeface="Palatino Linotype"/>
                        <a:ea typeface="Calibri"/>
                        <a:cs typeface="Times New Roman"/>
                      </a:endParaRPr>
                    </a:p>
                    <a:p>
                      <a:pPr>
                        <a:lnSpc>
                          <a:spcPct val="115000"/>
                        </a:lnSpc>
                        <a:spcAft>
                          <a:spcPts val="0"/>
                        </a:spcAft>
                      </a:pPr>
                      <a:r>
                        <a:rPr lang="es-PA" sz="1900" b="1" dirty="0" smtClean="0">
                          <a:latin typeface="Palatino Linotype"/>
                          <a:ea typeface="Calibri"/>
                          <a:cs typeface="Times New Roman"/>
                        </a:rPr>
                        <a:t>             1</a:t>
                      </a:r>
                      <a:endParaRPr lang="es-PA" sz="1000" b="1" dirty="0">
                        <a:latin typeface="Calibri"/>
                        <a:ea typeface="Calibri"/>
                        <a:cs typeface="Times New Roman"/>
                      </a:endParaRPr>
                    </a:p>
                  </a:txBody>
                  <a:tcPr marL="60285" marR="602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s-PA" sz="1900" b="1" dirty="0">
                        <a:latin typeface="Palatino Linotype"/>
                        <a:ea typeface="Calibri"/>
                        <a:cs typeface="Times New Roman"/>
                      </a:endParaRPr>
                    </a:p>
                    <a:p>
                      <a:pPr>
                        <a:lnSpc>
                          <a:spcPct val="115000"/>
                        </a:lnSpc>
                        <a:spcAft>
                          <a:spcPts val="0"/>
                        </a:spcAft>
                      </a:pPr>
                      <a:r>
                        <a:rPr lang="es-PA" sz="1900" b="1" dirty="0" smtClean="0">
                          <a:latin typeface="Palatino Linotype"/>
                          <a:ea typeface="Calibri"/>
                          <a:cs typeface="Times New Roman"/>
                        </a:rPr>
                        <a:t>      1</a:t>
                      </a:r>
                      <a:endParaRPr lang="es-PA" sz="1000" b="1" dirty="0">
                        <a:latin typeface="Calibri"/>
                        <a:ea typeface="Calibri"/>
                        <a:cs typeface="Times New Roman"/>
                      </a:endParaRPr>
                    </a:p>
                  </a:txBody>
                  <a:tcPr marL="60285" marR="602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7909">
                <a:tc>
                  <a:txBody>
                    <a:bodyPr/>
                    <a:lstStyle/>
                    <a:p>
                      <a:pPr>
                        <a:lnSpc>
                          <a:spcPct val="115000"/>
                        </a:lnSpc>
                        <a:spcAft>
                          <a:spcPts val="0"/>
                        </a:spcAft>
                      </a:pPr>
                      <a:endParaRPr lang="es-PA" sz="1900" b="1">
                        <a:latin typeface="Palatino Linotype"/>
                        <a:ea typeface="Calibri"/>
                        <a:cs typeface="Times New Roman"/>
                      </a:endParaRPr>
                    </a:p>
                    <a:p>
                      <a:pPr>
                        <a:lnSpc>
                          <a:spcPct val="115000"/>
                        </a:lnSpc>
                        <a:spcAft>
                          <a:spcPts val="0"/>
                        </a:spcAft>
                      </a:pPr>
                      <a:r>
                        <a:rPr lang="es-PA" sz="1900" b="1">
                          <a:latin typeface="Palatino Linotype"/>
                          <a:ea typeface="Calibri"/>
                          <a:cs typeface="Times New Roman"/>
                        </a:rPr>
                        <a:t>ABSOLUTAS Y RELATIVAS</a:t>
                      </a:r>
                      <a:endParaRPr lang="es-PA" sz="1000" b="1">
                        <a:latin typeface="Calibri"/>
                        <a:ea typeface="Calibri"/>
                        <a:cs typeface="Times New Roman"/>
                      </a:endParaRPr>
                    </a:p>
                  </a:txBody>
                  <a:tcPr marL="60285" marR="602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s-PA" sz="1900" b="1">
                        <a:latin typeface="Palatino Linotype"/>
                        <a:ea typeface="Calibri"/>
                        <a:cs typeface="Times New Roman"/>
                      </a:endParaRPr>
                    </a:p>
                  </a:txBody>
                  <a:tcPr marL="60285" marR="602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s-PA" sz="1900" b="1" dirty="0">
                        <a:latin typeface="Palatino Linotype"/>
                        <a:ea typeface="Calibri"/>
                        <a:cs typeface="Times New Roman"/>
                      </a:endParaRPr>
                    </a:p>
                  </a:txBody>
                  <a:tcPr marL="60285" marR="602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s-PA" sz="1900" b="1" dirty="0">
                        <a:latin typeface="Palatino Linotype"/>
                        <a:ea typeface="Calibri"/>
                        <a:cs typeface="Times New Roman"/>
                      </a:endParaRPr>
                    </a:p>
                  </a:txBody>
                  <a:tcPr marL="60285" marR="602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0674">
                <a:tc>
                  <a:txBody>
                    <a:bodyPr/>
                    <a:lstStyle/>
                    <a:p>
                      <a:pPr>
                        <a:lnSpc>
                          <a:spcPct val="115000"/>
                        </a:lnSpc>
                        <a:spcAft>
                          <a:spcPts val="0"/>
                        </a:spcAft>
                      </a:pPr>
                      <a:endParaRPr lang="es-PA" sz="1800" b="1">
                        <a:latin typeface="Palatino Linotype"/>
                        <a:ea typeface="Calibri"/>
                        <a:cs typeface="Times New Roman"/>
                      </a:endParaRPr>
                    </a:p>
                    <a:p>
                      <a:pPr>
                        <a:lnSpc>
                          <a:spcPct val="115000"/>
                        </a:lnSpc>
                        <a:spcAft>
                          <a:spcPts val="0"/>
                        </a:spcAft>
                      </a:pPr>
                      <a:r>
                        <a:rPr lang="es-PA" sz="1800" b="1">
                          <a:latin typeface="Palatino Linotype"/>
                          <a:ea typeface="Calibri"/>
                          <a:cs typeface="Times New Roman"/>
                        </a:rPr>
                        <a:t>TOTAL</a:t>
                      </a:r>
                      <a:endParaRPr lang="es-PA" sz="1000" b="1">
                        <a:latin typeface="Calibri"/>
                        <a:ea typeface="Calibri"/>
                        <a:cs typeface="Times New Roman"/>
                      </a:endParaRPr>
                    </a:p>
                  </a:txBody>
                  <a:tcPr marL="60285" marR="602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s-PA" sz="1800" b="1">
                        <a:latin typeface="Palatino Linotype"/>
                        <a:ea typeface="Calibri"/>
                        <a:cs typeface="Times New Roman"/>
                      </a:endParaRPr>
                    </a:p>
                  </a:txBody>
                  <a:tcPr marL="60285" marR="602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s-PA" sz="1800" b="1">
                        <a:latin typeface="Palatino Linotype"/>
                        <a:ea typeface="Calibri"/>
                        <a:cs typeface="Times New Roman"/>
                      </a:endParaRPr>
                    </a:p>
                  </a:txBody>
                  <a:tcPr marL="60285" marR="602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PA" sz="1800" b="1" dirty="0" smtClean="0">
                          <a:latin typeface="Palatino Linotype"/>
                          <a:ea typeface="Calibri"/>
                          <a:cs typeface="Times New Roman"/>
                        </a:rPr>
                        <a:t>      </a:t>
                      </a:r>
                    </a:p>
                    <a:p>
                      <a:pPr>
                        <a:lnSpc>
                          <a:spcPct val="115000"/>
                        </a:lnSpc>
                        <a:spcAft>
                          <a:spcPts val="0"/>
                        </a:spcAft>
                      </a:pPr>
                      <a:r>
                        <a:rPr lang="es-PA" sz="1800" b="1" dirty="0" smtClean="0">
                          <a:latin typeface="Palatino Linotype"/>
                          <a:ea typeface="Calibri"/>
                          <a:cs typeface="Times New Roman"/>
                        </a:rPr>
                        <a:t>       7</a:t>
                      </a:r>
                    </a:p>
                    <a:p>
                      <a:pPr>
                        <a:lnSpc>
                          <a:spcPct val="115000"/>
                        </a:lnSpc>
                        <a:spcAft>
                          <a:spcPts val="0"/>
                        </a:spcAft>
                      </a:pPr>
                      <a:endParaRPr lang="es-PA" sz="1000" b="1" dirty="0">
                        <a:latin typeface="Calibri"/>
                        <a:ea typeface="Calibri"/>
                        <a:cs typeface="Times New Roman"/>
                      </a:endParaRPr>
                    </a:p>
                  </a:txBody>
                  <a:tcPr marL="60285" marR="602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PA" sz="1800" b="0" i="0" u="none" strike="noStrike" cap="none" normalizeH="0" baseline="0" smtClean="0">
              <a:ln>
                <a:noFill/>
              </a:ln>
              <a:solidFill>
                <a:schemeClr val="tx1"/>
              </a:solidFill>
              <a:effectLst/>
              <a:latin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3"/>
          <p:cNvSpPr txBox="1">
            <a:spLocks noChangeArrowheads="1"/>
          </p:cNvSpPr>
          <p:nvPr/>
        </p:nvSpPr>
        <p:spPr bwMode="auto">
          <a:xfrm>
            <a:off x="971550" y="2492375"/>
            <a:ext cx="7200900" cy="2646878"/>
          </a:xfrm>
          <a:prstGeom prst="rect">
            <a:avLst/>
          </a:prstGeom>
          <a:noFill/>
          <a:ln w="9525">
            <a:noFill/>
            <a:miter lim="800000"/>
            <a:headEnd/>
            <a:tailEnd/>
          </a:ln>
          <a:effectLst/>
        </p:spPr>
        <p:txBody>
          <a:bodyPr>
            <a:spAutoFit/>
          </a:bodyPr>
          <a:lstStyle/>
          <a:p>
            <a:pPr algn="ctr"/>
            <a:r>
              <a:rPr lang="es-PA" sz="3600" b="1" dirty="0">
                <a:latin typeface="Palatino Linotype" pitchFamily="18" charset="0"/>
              </a:rPr>
              <a:t>MUCHAS GRACIAS</a:t>
            </a:r>
          </a:p>
          <a:p>
            <a:pPr algn="ctr"/>
            <a:endParaRPr lang="es-PA" sz="3600" b="1" dirty="0">
              <a:solidFill>
                <a:schemeClr val="hlink"/>
              </a:solidFill>
              <a:latin typeface="Palatino Linotype" pitchFamily="18" charset="0"/>
            </a:endParaRPr>
          </a:p>
          <a:p>
            <a:pPr algn="ctr"/>
            <a:endParaRPr lang="es-PA" sz="1600" b="1" dirty="0">
              <a:solidFill>
                <a:schemeClr val="hlink"/>
              </a:solidFill>
              <a:latin typeface="Palatino Linotype" pitchFamily="18" charset="0"/>
            </a:endParaRPr>
          </a:p>
          <a:p>
            <a:pPr algn="ctr"/>
            <a:r>
              <a:rPr lang="es-PA" sz="2400" b="1" i="1" dirty="0">
                <a:solidFill>
                  <a:srgbClr val="0000FF"/>
                </a:solidFill>
                <a:latin typeface="Palatino Linotype" pitchFamily="18" charset="0"/>
              </a:rPr>
              <a:t>Clarisa Raquel </a:t>
            </a:r>
            <a:r>
              <a:rPr lang="es-PA" sz="2400" b="1" i="1" dirty="0" err="1">
                <a:solidFill>
                  <a:srgbClr val="0000FF"/>
                </a:solidFill>
                <a:latin typeface="Palatino Linotype" pitchFamily="18" charset="0"/>
              </a:rPr>
              <a:t>Araúz</a:t>
            </a:r>
            <a:r>
              <a:rPr lang="es-PA" sz="2400" b="1" i="1" dirty="0">
                <a:solidFill>
                  <a:srgbClr val="0000FF"/>
                </a:solidFill>
                <a:latin typeface="Palatino Linotype" pitchFamily="18" charset="0"/>
              </a:rPr>
              <a:t> Quintero</a:t>
            </a:r>
          </a:p>
          <a:p>
            <a:pPr algn="ctr"/>
            <a:r>
              <a:rPr lang="es-PA" b="1" dirty="0">
                <a:solidFill>
                  <a:schemeClr val="hlink"/>
                </a:solidFill>
                <a:latin typeface="Palatino Linotype" pitchFamily="18" charset="0"/>
              </a:rPr>
              <a:t>Jefa del Departamento de Investigación de la Competencia – Dirección Nacional de Libre Competencia, ACODECO</a:t>
            </a:r>
          </a:p>
          <a:p>
            <a:pPr algn="ctr"/>
            <a:r>
              <a:rPr lang="es-PA" b="1" dirty="0">
                <a:solidFill>
                  <a:schemeClr val="hlink"/>
                </a:solidFill>
                <a:latin typeface="Palatino Linotype" pitchFamily="18" charset="0"/>
              </a:rPr>
              <a:t>carauz@acodeco.gob.pa</a:t>
            </a:r>
          </a:p>
        </p:txBody>
      </p:sp>
      <p:sp>
        <p:nvSpPr>
          <p:cNvPr id="4" name="8 Marcador de título"/>
          <p:cNvSpPr txBox="1">
            <a:spLocks/>
          </p:cNvSpPr>
          <p:nvPr/>
        </p:nvSpPr>
        <p:spPr>
          <a:xfrm>
            <a:off x="758797" y="279378"/>
            <a:ext cx="8229600" cy="1143000"/>
          </a:xfrm>
          <a:prstGeom prst="rect">
            <a:avLst/>
          </a:prstGeom>
          <a:effectLst>
            <a:outerShdw blurRad="63500" sx="102000" sy="102000" algn="ctr" rotWithShape="0">
              <a:prstClr val="black">
                <a:alpha val="40000"/>
              </a:prstClr>
            </a:outerShdw>
          </a:effectLst>
          <a:scene3d>
            <a:camera prst="obliqueBottomRight"/>
            <a:lightRig rig="threePt" dir="t"/>
          </a:scene3d>
        </p:spPr>
        <p:txBody>
          <a:bodyPr anchor="ctr">
            <a:normAutofit/>
            <a:scene3d>
              <a:camera prst="orthographicFront"/>
              <a:lightRig rig="soft" dir="t"/>
            </a:scene3d>
            <a:sp3d prstMaterial="softEdge">
              <a:bevelT w="25400" h="25400"/>
            </a:sp3d>
          </a:bodyPr>
          <a:lstStyle>
            <a:extLst/>
          </a:lstStyle>
          <a:p>
            <a:pPr algn="ctr" fontAlgn="auto">
              <a:spcAft>
                <a:spcPts val="0"/>
              </a:spcAft>
              <a:defRPr/>
            </a:pPr>
            <a:r>
              <a:rPr lang="es-PA" sz="2500" b="1" dirty="0">
                <a:solidFill>
                  <a:srgbClr val="0000FF"/>
                </a:solidFill>
                <a:effectLst>
                  <a:outerShdw blurRad="38100" dist="38100" dir="2700000" algn="tl">
                    <a:srgbClr val="000000"/>
                  </a:outerShdw>
                </a:effectLst>
                <a:latin typeface="Palatino Linotype" pitchFamily="18" charset="0"/>
                <a:ea typeface="+mj-ea"/>
                <a:cs typeface="+mj-cs"/>
              </a:rPr>
              <a:t>AUTORIDAD DE PROTECCIÓN AL CONSUMIDOR Y DEFENSA DE LA COMPETENCIA (ACODECO)</a:t>
            </a:r>
            <a:endParaRPr lang="en-US" sz="4400" b="1" dirty="0">
              <a:solidFill>
                <a:srgbClr val="0000FF"/>
              </a:solidFill>
              <a:effectLst>
                <a:outerShdw blurRad="31750" dist="25400" dir="5400000" algn="tl" rotWithShape="0">
                  <a:srgbClr val="000000">
                    <a:alpha val="25000"/>
                  </a:srgbClr>
                </a:outerShdw>
              </a:effectLst>
              <a:latin typeface="Palatino Linotype" pitchFamily="18" charset="0"/>
              <a:ea typeface="+mj-ea"/>
              <a:cs typeface="+mj-cs"/>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bwMode="auto">
          <a:xfrm>
            <a:off x="611188" y="350838"/>
            <a:ext cx="7993062" cy="990600"/>
          </a:xfrm>
          <a:noFill/>
          <a:ln cap="flat" algn="ctr">
            <a:miter lim="800000"/>
            <a:headEnd type="none" w="med" len="med"/>
            <a:tailEnd type="none" w="med" len="med"/>
          </a:ln>
        </p:spPr>
        <p:txBody>
          <a:bodyPr vert="horz" wrap="square" lIns="91440" tIns="45720" rIns="91440" bIns="45720" numCol="1" anchor="ctr" anchorCtr="0" compatLnSpc="1">
            <a:prstTxWarp prst="textNoShape">
              <a:avLst/>
            </a:prstTxWarp>
          </a:bodyPr>
          <a:lstStyle/>
          <a:p>
            <a:pPr algn="ctr"/>
            <a:r>
              <a:rPr lang="es-ES" sz="3200" dirty="0" smtClean="0">
                <a:latin typeface="Palatino Linotype" pitchFamily="18" charset="0"/>
                <a:cs typeface="Times New Roman" pitchFamily="18" charset="0"/>
              </a:rPr>
              <a:t/>
            </a:r>
            <a:br>
              <a:rPr lang="es-ES" sz="3200" dirty="0" smtClean="0">
                <a:latin typeface="Palatino Linotype" pitchFamily="18" charset="0"/>
                <a:cs typeface="Times New Roman" pitchFamily="18" charset="0"/>
              </a:rPr>
            </a:br>
            <a:r>
              <a:rPr lang="es-ES" sz="3200" dirty="0" smtClean="0">
                <a:latin typeface="Palatino Linotype" pitchFamily="18" charset="0"/>
                <a:cs typeface="Times New Roman" pitchFamily="18" charset="0"/>
              </a:rPr>
              <a:t>Procesos Judiciales </a:t>
            </a:r>
            <a:br>
              <a:rPr lang="es-ES" sz="3200" dirty="0" smtClean="0">
                <a:latin typeface="Palatino Linotype" pitchFamily="18" charset="0"/>
                <a:cs typeface="Times New Roman" pitchFamily="18" charset="0"/>
              </a:rPr>
            </a:br>
            <a:r>
              <a:rPr lang="es-ES" sz="3200" dirty="0" smtClean="0">
                <a:latin typeface="Palatino Linotype" pitchFamily="18" charset="0"/>
                <a:cs typeface="Times New Roman" pitchFamily="18" charset="0"/>
              </a:rPr>
              <a:t>Demandados en 2009 </a:t>
            </a:r>
            <a:r>
              <a:rPr lang="es-PA" sz="3200" dirty="0" smtClean="0">
                <a:latin typeface="Palatino Linotype" pitchFamily="18" charset="0"/>
                <a:cs typeface="Times New Roman" pitchFamily="18" charset="0"/>
              </a:rPr>
              <a:t/>
            </a:r>
            <a:br>
              <a:rPr lang="es-PA" sz="3200" dirty="0" smtClean="0">
                <a:latin typeface="Palatino Linotype" pitchFamily="18" charset="0"/>
                <a:cs typeface="Times New Roman" pitchFamily="18" charset="0"/>
              </a:rPr>
            </a:br>
            <a:endParaRPr lang="es-ES" sz="3200" dirty="0" smtClean="0">
              <a:latin typeface="Palatino Linotype" pitchFamily="18" charset="0"/>
              <a:cs typeface="Times New Roman" pitchFamily="18" charset="0"/>
            </a:endParaRPr>
          </a:p>
        </p:txBody>
      </p:sp>
      <p:graphicFrame>
        <p:nvGraphicFramePr>
          <p:cNvPr id="37918" name="Group 30"/>
          <p:cNvGraphicFramePr>
            <a:graphicFrameLocks noGrp="1"/>
          </p:cNvGraphicFramePr>
          <p:nvPr>
            <p:ph type="body" idx="1"/>
          </p:nvPr>
        </p:nvGraphicFramePr>
        <p:xfrm>
          <a:off x="611188" y="1484313"/>
          <a:ext cx="8081962" cy="4064001"/>
        </p:xfrm>
        <a:graphic>
          <a:graphicData uri="http://schemas.openxmlformats.org/drawingml/2006/table">
            <a:tbl>
              <a:tblPr/>
              <a:tblGrid>
                <a:gridCol w="2016125"/>
                <a:gridCol w="1606550"/>
                <a:gridCol w="2066925"/>
                <a:gridCol w="2392362"/>
              </a:tblGrid>
              <a:tr h="1066800">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endParaRPr kumimoji="0" lang="es-PA" sz="1800" b="1" i="0" u="none" strike="noStrike" cap="none" normalizeH="0" baseline="0" dirty="0" smtClean="0">
                        <a:ln>
                          <a:noFill/>
                        </a:ln>
                        <a:solidFill>
                          <a:schemeClr val="tx1"/>
                        </a:solidFill>
                        <a:effectLst/>
                        <a:latin typeface="Palatino Linotype" pitchFamily="18" charset="0"/>
                        <a:ea typeface="Calibri" pitchFamily="34"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es-PA" sz="1800" b="1" i="0" u="none" strike="noStrike" cap="none" normalizeH="0" baseline="0" dirty="0" smtClean="0">
                          <a:ln>
                            <a:noFill/>
                          </a:ln>
                          <a:solidFill>
                            <a:schemeClr val="tx1"/>
                          </a:solidFill>
                          <a:effectLst/>
                          <a:latin typeface="Palatino Linotype" pitchFamily="18" charset="0"/>
                          <a:ea typeface="Calibri" pitchFamily="34" charset="0"/>
                          <a:cs typeface="Times New Roman" pitchFamily="18" charset="0"/>
                        </a:rPr>
                        <a:t>CONTRA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endPar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rPr>
                        <a:t>CONDUCTA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endPar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rPr>
                        <a:t>PRESENTACIÓN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endPar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rPr>
                        <a:t>ESTADO ACTUAL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8271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PA" sz="1800" b="1" i="0" u="none" strike="noStrike" cap="none" normalizeH="0" baseline="0" dirty="0" smtClean="0">
                          <a:ln>
                            <a:noFill/>
                          </a:ln>
                          <a:solidFill>
                            <a:schemeClr val="tx1"/>
                          </a:solidFill>
                          <a:effectLst/>
                          <a:latin typeface="Palatino Linotype" pitchFamily="18" charset="0"/>
                          <a:ea typeface="Calibri" pitchFamily="34" charset="0"/>
                          <a:cs typeface="Times New Roman" pitchFamily="18" charset="0"/>
                        </a:rPr>
                        <a:t>Mayorista de Despacho de Combustible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s-PA" sz="1800" b="1" i="0" u="none" strike="noStrike" cap="none" normalizeH="0" baseline="0" dirty="0" smtClean="0">
                        <a:ln>
                          <a:noFill/>
                        </a:ln>
                        <a:solidFill>
                          <a:schemeClr val="tx1"/>
                        </a:solidFill>
                        <a:effectLst/>
                        <a:latin typeface="Palatino Linotype" pitchFamily="18"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s-PA" sz="1800" b="1" i="0" u="none" strike="noStrike" cap="none" normalizeH="0" baseline="0" dirty="0" smtClean="0">
                          <a:ln>
                            <a:noFill/>
                          </a:ln>
                          <a:solidFill>
                            <a:schemeClr val="tx1"/>
                          </a:solidFill>
                          <a:effectLst/>
                          <a:latin typeface="Palatino Linotype" pitchFamily="18" charset="0"/>
                          <a:ea typeface="Calibri" pitchFamily="34" charset="0"/>
                          <a:cs typeface="Times New Roman" pitchFamily="18" charset="0"/>
                        </a:rPr>
                        <a:t>Relativa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s-PA" sz="1800" b="1" i="0" u="none" strike="noStrike" cap="none" normalizeH="0" baseline="0" dirty="0" smtClean="0">
                        <a:ln>
                          <a:noFill/>
                        </a:ln>
                        <a:solidFill>
                          <a:schemeClr val="tx1"/>
                        </a:solidFill>
                        <a:effectLst/>
                        <a:latin typeface="Palatino Linotype" pitchFamily="18"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s-PA" sz="1800" b="1" i="0" u="none" strike="noStrike" cap="none" normalizeH="0" baseline="0" dirty="0" smtClean="0">
                          <a:ln>
                            <a:noFill/>
                          </a:ln>
                          <a:solidFill>
                            <a:schemeClr val="tx1"/>
                          </a:solidFill>
                          <a:effectLst/>
                          <a:latin typeface="Palatino Linotype" pitchFamily="18" charset="0"/>
                          <a:ea typeface="Calibri" pitchFamily="34" charset="0"/>
                          <a:cs typeface="Times New Roman" pitchFamily="18" charset="0"/>
                        </a:rPr>
                        <a:t>25/mayo/2009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rPr>
                        <a:t>Por continuar audiencia ordinaria.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144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rPr>
                        <a:t>5 transportistas de Carga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rPr>
                        <a:t>Absoluta</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s-PA" sz="1800" b="1" i="0" u="none" strike="noStrike" cap="none" normalizeH="0" baseline="0" dirty="0" smtClean="0">
                        <a:ln>
                          <a:noFill/>
                        </a:ln>
                        <a:solidFill>
                          <a:schemeClr val="tx1"/>
                        </a:solidFill>
                        <a:effectLst/>
                        <a:latin typeface="Palatino Linotype" pitchFamily="18"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s-PA" sz="1800" b="1" i="0" u="none" strike="noStrike" cap="none" normalizeH="0" baseline="0" dirty="0" smtClean="0">
                          <a:ln>
                            <a:noFill/>
                          </a:ln>
                          <a:solidFill>
                            <a:schemeClr val="tx1"/>
                          </a:solidFill>
                          <a:effectLst/>
                          <a:latin typeface="Palatino Linotype" pitchFamily="18" charset="0"/>
                          <a:ea typeface="Calibri" pitchFamily="34" charset="0"/>
                          <a:cs typeface="Times New Roman" pitchFamily="18" charset="0"/>
                        </a:rPr>
                        <a:t>29/octubre/2009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PA" sz="1800" b="1" i="0" u="none" strike="noStrike" cap="none" normalizeH="0" baseline="0" dirty="0" smtClean="0">
                          <a:ln>
                            <a:noFill/>
                          </a:ln>
                          <a:solidFill>
                            <a:schemeClr val="tx1"/>
                          </a:solidFill>
                          <a:effectLst/>
                          <a:latin typeface="Palatino Linotype" pitchFamily="18" charset="0"/>
                          <a:ea typeface="Calibri" pitchFamily="34" charset="0"/>
                          <a:cs typeface="Times New Roman" pitchFamily="18" charset="0"/>
                        </a:rPr>
                        <a:t>Pendiente de celebración de audiencia preliminar.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bwMode="auto">
          <a:xfrm>
            <a:off x="684213" y="333375"/>
            <a:ext cx="7848600" cy="990600"/>
          </a:xfrm>
          <a:noFill/>
          <a:ln cap="flat" algn="ctr">
            <a:miter lim="800000"/>
            <a:headEnd type="none" w="med" len="med"/>
            <a:tailEnd type="none" w="med" len="med"/>
          </a:ln>
        </p:spPr>
        <p:txBody>
          <a:bodyPr vert="horz" wrap="square" lIns="91440" tIns="45720" rIns="91440" bIns="45720" numCol="1" anchor="ctr" anchorCtr="0" compatLnSpc="1">
            <a:prstTxWarp prst="textNoShape">
              <a:avLst/>
            </a:prstTxWarp>
          </a:bodyPr>
          <a:lstStyle/>
          <a:p>
            <a:pPr algn="ctr"/>
            <a:r>
              <a:rPr lang="es-ES" sz="3200" dirty="0" smtClean="0">
                <a:latin typeface="Palatino Linotype" pitchFamily="18" charset="0"/>
                <a:cs typeface="Times New Roman" pitchFamily="18" charset="0"/>
              </a:rPr>
              <a:t>Procesos Judiciales</a:t>
            </a:r>
            <a:br>
              <a:rPr lang="es-ES" sz="3200" dirty="0" smtClean="0">
                <a:latin typeface="Palatino Linotype" pitchFamily="18" charset="0"/>
                <a:cs typeface="Times New Roman" pitchFamily="18" charset="0"/>
              </a:rPr>
            </a:br>
            <a:r>
              <a:rPr lang="es-ES" sz="3200" dirty="0" smtClean="0">
                <a:latin typeface="Palatino Linotype" pitchFamily="18" charset="0"/>
                <a:cs typeface="Times New Roman" pitchFamily="18" charset="0"/>
              </a:rPr>
              <a:t>Demandados en 2010</a:t>
            </a:r>
          </a:p>
        </p:txBody>
      </p:sp>
      <p:graphicFrame>
        <p:nvGraphicFramePr>
          <p:cNvPr id="38938" name="Group 26"/>
          <p:cNvGraphicFramePr>
            <a:graphicFrameLocks noGrp="1"/>
          </p:cNvGraphicFramePr>
          <p:nvPr>
            <p:ph idx="1"/>
          </p:nvPr>
        </p:nvGraphicFramePr>
        <p:xfrm>
          <a:off x="457200" y="1700213"/>
          <a:ext cx="8308975" cy="3646869"/>
        </p:xfrm>
        <a:graphic>
          <a:graphicData uri="http://schemas.openxmlformats.org/drawingml/2006/table">
            <a:tbl>
              <a:tblPr/>
              <a:tblGrid>
                <a:gridCol w="1981200"/>
                <a:gridCol w="2057400"/>
                <a:gridCol w="2514600"/>
                <a:gridCol w="1755775"/>
              </a:tblGrid>
              <a:tr h="8382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s-PA" sz="1800" b="1" i="0" u="none" strike="noStrike" cap="none" normalizeH="0" baseline="0" dirty="0" smtClean="0">
                        <a:ln>
                          <a:noFill/>
                        </a:ln>
                        <a:solidFill>
                          <a:schemeClr val="tx1"/>
                        </a:solidFill>
                        <a:effectLst/>
                        <a:latin typeface="Palatino Linotype" pitchFamily="18"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s-PA" sz="1800" b="1" i="0" u="none" strike="noStrike" cap="none" normalizeH="0" baseline="0" dirty="0" smtClean="0">
                          <a:ln>
                            <a:noFill/>
                          </a:ln>
                          <a:solidFill>
                            <a:schemeClr val="tx1"/>
                          </a:solidFill>
                          <a:effectLst/>
                          <a:latin typeface="Palatino Linotype" pitchFamily="18" charset="0"/>
                          <a:ea typeface="Calibri" pitchFamily="34" charset="0"/>
                          <a:cs typeface="Times New Roman" pitchFamily="18" charset="0"/>
                        </a:rPr>
                        <a:t>CONTRA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rPr>
                        <a:t>CONDUCTA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rPr>
                        <a:t>PRESENTACIÓN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rPr>
                        <a:t>ESTADO ACTUAL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557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rPr>
                        <a:t>10 lavanderías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rPr>
                        <a:t>Absoluta</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s-PA" sz="1800" b="1" i="0" u="none" strike="noStrike" cap="none" normalizeH="0" baseline="0" dirty="0" smtClean="0">
                        <a:ln>
                          <a:noFill/>
                        </a:ln>
                        <a:solidFill>
                          <a:schemeClr val="tx1"/>
                        </a:solidFill>
                        <a:effectLst/>
                        <a:latin typeface="Palatino Linotype" pitchFamily="18"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s-PA" sz="1800" b="1" i="0" u="none" strike="noStrike" cap="none" normalizeH="0" baseline="0" dirty="0" smtClean="0">
                          <a:ln>
                            <a:noFill/>
                          </a:ln>
                          <a:solidFill>
                            <a:schemeClr val="tx1"/>
                          </a:solidFill>
                          <a:effectLst/>
                          <a:latin typeface="Palatino Linotype" pitchFamily="18" charset="0"/>
                          <a:ea typeface="Calibri" pitchFamily="34" charset="0"/>
                          <a:cs typeface="Times New Roman" pitchFamily="18" charset="0"/>
                        </a:rPr>
                        <a:t>9/julio/2010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rPr>
                        <a:t>Pendiente de admisión de demanda.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557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rPr>
                        <a:t>9 empresas avícolas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rPr>
                        <a:t>Absoluta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rPr>
                        <a:t>12/octubre/2010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s-PA" sz="1800" b="1" i="0" u="none" strike="noStrike" cap="none" normalizeH="0" baseline="0" smtClean="0">
                          <a:ln>
                            <a:noFill/>
                          </a:ln>
                          <a:solidFill>
                            <a:schemeClr val="tx1"/>
                          </a:solidFill>
                          <a:effectLst/>
                          <a:latin typeface="Palatino Linotype" pitchFamily="18" charset="0"/>
                          <a:ea typeface="Calibri" pitchFamily="34" charset="0"/>
                          <a:cs typeface="Times New Roman" pitchFamily="18" charset="0"/>
                        </a:rPr>
                        <a:t>En traslado de la demanda.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type="body" idx="1"/>
          </p:nvPr>
        </p:nvSpPr>
        <p:spPr bwMode="auto">
          <a:xfrm>
            <a:off x="468313" y="1557338"/>
            <a:ext cx="8385175" cy="4906962"/>
          </a:xfrm>
          <a:noFill/>
          <a:ln>
            <a:miter lim="800000"/>
            <a:headEnd/>
            <a:tailEnd/>
          </a:ln>
        </p:spPr>
        <p:txBody>
          <a:bodyPr vert="horz" wrap="square" lIns="91440" tIns="45720" rIns="91440" bIns="45720" numCol="1" anchor="t" anchorCtr="0" compatLnSpc="1">
            <a:prstTxWarp prst="textNoShape">
              <a:avLst/>
            </a:prstTxWarp>
          </a:bodyPr>
          <a:lstStyle/>
          <a:p>
            <a:pPr marL="544513" indent="-544513" algn="just" eaLnBrk="1" hangingPunct="1">
              <a:lnSpc>
                <a:spcPct val="90000"/>
              </a:lnSpc>
              <a:buFont typeface="Wingdings" pitchFamily="2" charset="2"/>
              <a:buBlip>
                <a:blip r:embed="rId2"/>
              </a:buBlip>
            </a:pPr>
            <a:endParaRPr lang="es-ES" sz="2400" b="1" u="sng" dirty="0" smtClean="0">
              <a:latin typeface="Palatino Linotype" pitchFamily="18" charset="0"/>
              <a:cs typeface="Times New Roman" pitchFamily="18" charset="0"/>
            </a:endParaRPr>
          </a:p>
          <a:p>
            <a:pPr marL="544513" indent="-544513" algn="just" eaLnBrk="1" hangingPunct="1">
              <a:lnSpc>
                <a:spcPct val="90000"/>
              </a:lnSpc>
              <a:buFont typeface="Wingdings" pitchFamily="2" charset="2"/>
              <a:buBlip>
                <a:blip r:embed="rId2"/>
              </a:buBlip>
            </a:pPr>
            <a:r>
              <a:rPr lang="es-ES" sz="2400" b="1" u="sng" dirty="0" smtClean="0">
                <a:latin typeface="Palatino Linotype" pitchFamily="18" charset="0"/>
                <a:cs typeface="Times New Roman" pitchFamily="18" charset="0"/>
              </a:rPr>
              <a:t>Inicio de la investigación</a:t>
            </a:r>
            <a:r>
              <a:rPr lang="es-ES" sz="2400" b="1" dirty="0" smtClean="0">
                <a:latin typeface="Palatino Linotype" pitchFamily="18" charset="0"/>
                <a:cs typeface="Times New Roman" pitchFamily="18" charset="0"/>
              </a:rPr>
              <a:t>:  </a:t>
            </a:r>
            <a:r>
              <a:rPr lang="es-ES" sz="2400" b="1" dirty="0" smtClean="0">
                <a:latin typeface="Palatino Linotype" pitchFamily="18" charset="0"/>
              </a:rPr>
              <a:t>Enero 2005.</a:t>
            </a:r>
          </a:p>
          <a:p>
            <a:pPr marL="544513" indent="-544513" algn="just" eaLnBrk="1" hangingPunct="1">
              <a:lnSpc>
                <a:spcPct val="90000"/>
              </a:lnSpc>
              <a:buFont typeface="Wingdings" pitchFamily="2" charset="2"/>
              <a:buBlip>
                <a:blip r:embed="rId2"/>
              </a:buBlip>
            </a:pPr>
            <a:endParaRPr lang="es-ES" sz="2400" b="1" dirty="0" smtClean="0">
              <a:latin typeface="Palatino Linotype" pitchFamily="18" charset="0"/>
              <a:cs typeface="Times New Roman" pitchFamily="18" charset="0"/>
            </a:endParaRPr>
          </a:p>
          <a:p>
            <a:pPr marL="544513" indent="-544513" algn="just" eaLnBrk="1" hangingPunct="1">
              <a:lnSpc>
                <a:spcPct val="90000"/>
              </a:lnSpc>
              <a:buFont typeface="Wingdings" pitchFamily="2" charset="2"/>
              <a:buBlip>
                <a:blip r:embed="rId2"/>
              </a:buBlip>
            </a:pPr>
            <a:r>
              <a:rPr lang="es-ES" sz="2400" b="1" u="sng" dirty="0" smtClean="0">
                <a:latin typeface="Palatino Linotype" pitchFamily="18" charset="0"/>
                <a:cs typeface="Times New Roman" pitchFamily="18" charset="0"/>
              </a:rPr>
              <a:t>Presentación de la demanda</a:t>
            </a:r>
            <a:r>
              <a:rPr lang="es-ES" sz="2400" b="1" dirty="0" smtClean="0">
                <a:latin typeface="Palatino Linotype" pitchFamily="18" charset="0"/>
                <a:cs typeface="Times New Roman" pitchFamily="18" charset="0"/>
              </a:rPr>
              <a:t>:  </a:t>
            </a:r>
            <a:r>
              <a:rPr lang="es-ES" sz="2400" b="1" dirty="0" smtClean="0">
                <a:latin typeface="Palatino Linotype" pitchFamily="18" charset="0"/>
              </a:rPr>
              <a:t>18 de febrero de 2005.</a:t>
            </a:r>
          </a:p>
          <a:p>
            <a:pPr marL="544513" indent="-544513" algn="just" eaLnBrk="1" hangingPunct="1">
              <a:lnSpc>
                <a:spcPct val="90000"/>
              </a:lnSpc>
              <a:buFont typeface="Wingdings" pitchFamily="2" charset="2"/>
              <a:buBlip>
                <a:blip r:embed="rId2"/>
              </a:buBlip>
            </a:pPr>
            <a:endParaRPr lang="es-ES" sz="2400" b="1" dirty="0" smtClean="0">
              <a:latin typeface="Palatino Linotype" pitchFamily="18" charset="0"/>
              <a:cs typeface="Times New Roman" pitchFamily="18" charset="0"/>
            </a:endParaRPr>
          </a:p>
          <a:p>
            <a:pPr marL="544513" indent="-544513" algn="just" eaLnBrk="1" hangingPunct="1">
              <a:lnSpc>
                <a:spcPct val="90000"/>
              </a:lnSpc>
              <a:buFont typeface="Wingdings" pitchFamily="2" charset="2"/>
              <a:buBlip>
                <a:blip r:embed="rId2"/>
              </a:buBlip>
            </a:pPr>
            <a:r>
              <a:rPr lang="es-ES" sz="2400" b="1" u="sng" dirty="0" smtClean="0">
                <a:latin typeface="Palatino Linotype" pitchFamily="18" charset="0"/>
                <a:cs typeface="Times New Roman" pitchFamily="18" charset="0"/>
              </a:rPr>
              <a:t>Demandados</a:t>
            </a:r>
            <a:r>
              <a:rPr lang="es-ES" sz="2400" b="1" dirty="0" smtClean="0">
                <a:latin typeface="Palatino Linotype" pitchFamily="18" charset="0"/>
                <a:cs typeface="Times New Roman" pitchFamily="18" charset="0"/>
              </a:rPr>
              <a:t>:</a:t>
            </a:r>
          </a:p>
          <a:p>
            <a:pPr marL="1266825" lvl="1" indent="-285750" algn="just" eaLnBrk="1" hangingPunct="1">
              <a:lnSpc>
                <a:spcPct val="90000"/>
              </a:lnSpc>
              <a:buFont typeface="Verdana" pitchFamily="34" charset="0"/>
              <a:buBlip>
                <a:blip r:embed="rId2"/>
              </a:buBlip>
            </a:pPr>
            <a:r>
              <a:rPr lang="es-ES" sz="1800" b="1" dirty="0" smtClean="0">
                <a:latin typeface="Palatino Linotype" pitchFamily="18" charset="0"/>
                <a:cs typeface="Times New Roman" pitchFamily="18" charset="0"/>
              </a:rPr>
              <a:t>E</a:t>
            </a:r>
            <a:r>
              <a:rPr lang="es-ES" sz="1800" b="1" dirty="0" smtClean="0">
                <a:latin typeface="Palatino Linotype" pitchFamily="18" charset="0"/>
              </a:rPr>
              <a:t>ric Espino C.</a:t>
            </a:r>
          </a:p>
          <a:p>
            <a:pPr marL="1266825" lvl="1" indent="-285750" algn="just" eaLnBrk="1" hangingPunct="1">
              <a:lnSpc>
                <a:spcPct val="90000"/>
              </a:lnSpc>
              <a:buFont typeface="Verdana" pitchFamily="34" charset="0"/>
              <a:buBlip>
                <a:blip r:embed="rId2"/>
              </a:buBlip>
            </a:pPr>
            <a:r>
              <a:rPr lang="es-ES" sz="1800" b="1" dirty="0" smtClean="0">
                <a:latin typeface="Palatino Linotype" pitchFamily="18" charset="0"/>
              </a:rPr>
              <a:t>Estación Shell El Cruce, S.A.</a:t>
            </a:r>
          </a:p>
          <a:p>
            <a:pPr marL="1266825" lvl="1" indent="-285750" algn="just" eaLnBrk="1" hangingPunct="1">
              <a:lnSpc>
                <a:spcPct val="90000"/>
              </a:lnSpc>
              <a:buFont typeface="Verdana" pitchFamily="34" charset="0"/>
              <a:buBlip>
                <a:blip r:embed="rId2"/>
              </a:buBlip>
            </a:pPr>
            <a:r>
              <a:rPr lang="es-ES" sz="1800" b="1" dirty="0" smtClean="0">
                <a:latin typeface="Palatino Linotype" pitchFamily="18" charset="0"/>
              </a:rPr>
              <a:t>Estación Shell </a:t>
            </a:r>
            <a:r>
              <a:rPr lang="es-ES" sz="1800" b="1" dirty="0" err="1" smtClean="0">
                <a:latin typeface="Palatino Linotype" pitchFamily="18" charset="0"/>
              </a:rPr>
              <a:t>Veraguense</a:t>
            </a:r>
            <a:r>
              <a:rPr lang="es-ES" sz="1800" b="1" dirty="0" smtClean="0">
                <a:latin typeface="Palatino Linotype" pitchFamily="18" charset="0"/>
              </a:rPr>
              <a:t>, S.A.</a:t>
            </a:r>
          </a:p>
          <a:p>
            <a:pPr marL="1266825" lvl="1" indent="-285750" algn="just" eaLnBrk="1" hangingPunct="1">
              <a:lnSpc>
                <a:spcPct val="90000"/>
              </a:lnSpc>
              <a:buFont typeface="Verdana" pitchFamily="34" charset="0"/>
              <a:buBlip>
                <a:blip r:embed="rId2"/>
              </a:buBlip>
            </a:pPr>
            <a:r>
              <a:rPr lang="es-ES" sz="1800" b="1" dirty="0" smtClean="0">
                <a:latin typeface="Palatino Linotype" pitchFamily="18" charset="0"/>
              </a:rPr>
              <a:t>Comerciales Canto Del Llano, S.A.</a:t>
            </a:r>
          </a:p>
          <a:p>
            <a:pPr marL="1266825" lvl="1" indent="-285750" algn="just" eaLnBrk="1" hangingPunct="1">
              <a:lnSpc>
                <a:spcPct val="90000"/>
              </a:lnSpc>
              <a:buFont typeface="Verdana" pitchFamily="34" charset="0"/>
              <a:buBlip>
                <a:blip r:embed="rId2"/>
              </a:buBlip>
            </a:pPr>
            <a:r>
              <a:rPr lang="es-ES" sz="1800" b="1" dirty="0" smtClean="0">
                <a:latin typeface="Palatino Linotype" pitchFamily="18" charset="0"/>
              </a:rPr>
              <a:t>Estación Hermanos Terreros </a:t>
            </a:r>
            <a:r>
              <a:rPr lang="es-ES" sz="1800" b="1" dirty="0" err="1" smtClean="0">
                <a:latin typeface="Palatino Linotype" pitchFamily="18" charset="0"/>
              </a:rPr>
              <a:t>Botacio</a:t>
            </a:r>
            <a:r>
              <a:rPr lang="es-ES" sz="1800" b="1" dirty="0" smtClean="0">
                <a:latin typeface="Palatino Linotype" pitchFamily="18" charset="0"/>
              </a:rPr>
              <a:t>, S.A.</a:t>
            </a:r>
          </a:p>
          <a:p>
            <a:pPr marL="1266825" lvl="1" indent="-285750" algn="just" eaLnBrk="1" hangingPunct="1">
              <a:lnSpc>
                <a:spcPct val="90000"/>
              </a:lnSpc>
              <a:buFont typeface="Verdana" pitchFamily="34" charset="0"/>
              <a:buBlip>
                <a:blip r:embed="rId2"/>
              </a:buBlip>
            </a:pPr>
            <a:r>
              <a:rPr lang="es-ES" sz="1800" b="1" dirty="0" smtClean="0">
                <a:latin typeface="Palatino Linotype" pitchFamily="18" charset="0"/>
              </a:rPr>
              <a:t>Cooperativa De Transporte Joaquina H. De Torrijos, R.L. (</a:t>
            </a:r>
            <a:r>
              <a:rPr lang="es-ES" sz="1800" b="1" dirty="0" err="1" smtClean="0">
                <a:latin typeface="Palatino Linotype" pitchFamily="18" charset="0"/>
              </a:rPr>
              <a:t>Cootrajoht</a:t>
            </a:r>
            <a:r>
              <a:rPr lang="es-ES" sz="1800" b="1" dirty="0" smtClean="0">
                <a:latin typeface="Palatino Linotype" pitchFamily="18" charset="0"/>
              </a:rPr>
              <a:t>, R.L.)</a:t>
            </a:r>
            <a:endParaRPr lang="es-PA" sz="1800" b="1" dirty="0" smtClean="0">
              <a:latin typeface="Palatino Linotype" pitchFamily="18" charset="0"/>
            </a:endParaRPr>
          </a:p>
        </p:txBody>
      </p:sp>
      <p:sp>
        <p:nvSpPr>
          <p:cNvPr id="39944" name="Rectangle 8"/>
          <p:cNvSpPr>
            <a:spLocks noGrp="1" noChangeArrowheads="1"/>
          </p:cNvSpPr>
          <p:nvPr>
            <p:ph type="title"/>
          </p:nvPr>
        </p:nvSpPr>
        <p:spPr bwMode="auto">
          <a:xfrm>
            <a:off x="611188" y="274638"/>
            <a:ext cx="7921625" cy="1143000"/>
          </a:xfrm>
          <a:noFill/>
          <a:ln cap="flat" algn="ctr">
            <a:miter lim="800000"/>
            <a:headEnd type="none" w="med" len="med"/>
            <a:tailEnd type="none" w="med" len="med"/>
          </a:ln>
        </p:spPr>
        <p:txBody>
          <a:bodyPr vert="horz" wrap="square" lIns="91440" tIns="45720" rIns="91440" bIns="45720" numCol="1" anchor="ctr" anchorCtr="0" compatLnSpc="1">
            <a:prstTxWarp prst="textNoShape">
              <a:avLst/>
            </a:prstTxWarp>
          </a:bodyPr>
          <a:lstStyle/>
          <a:p>
            <a:pPr algn="ctr"/>
            <a:r>
              <a:rPr lang="es-ES" sz="3200" smtClean="0">
                <a:latin typeface="Palatino Linotype" pitchFamily="18" charset="0"/>
                <a:cs typeface="Times New Roman" pitchFamily="18" charset="0"/>
              </a:rPr>
              <a:t>ACODECO vs. propietarios de</a:t>
            </a:r>
            <a:br>
              <a:rPr lang="es-ES" sz="3200" smtClean="0">
                <a:latin typeface="Palatino Linotype" pitchFamily="18" charset="0"/>
                <a:cs typeface="Times New Roman" pitchFamily="18" charset="0"/>
              </a:rPr>
            </a:br>
            <a:r>
              <a:rPr lang="es-ES" sz="3200" smtClean="0">
                <a:latin typeface="Palatino Linotype" pitchFamily="18" charset="0"/>
                <a:cs typeface="Times New Roman" pitchFamily="18" charset="0"/>
              </a:rPr>
              <a:t>ocho gasolineras de Santiago.</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bwMode="auto">
          <a:xfrm>
            <a:off x="611188" y="274638"/>
            <a:ext cx="7921625" cy="1143000"/>
          </a:xfrm>
          <a:noFill/>
          <a:ln cap="flat" algn="ctr">
            <a:miter lim="800000"/>
            <a:headEnd type="none" w="med" len="med"/>
            <a:tailEnd type="none" w="med" len="med"/>
          </a:ln>
        </p:spPr>
        <p:txBody>
          <a:bodyPr vert="horz" wrap="square" lIns="91440" tIns="45720" rIns="91440" bIns="45720" numCol="1" anchor="ctr" anchorCtr="0" compatLnSpc="1">
            <a:prstTxWarp prst="textNoShape">
              <a:avLst/>
            </a:prstTxWarp>
          </a:bodyPr>
          <a:lstStyle/>
          <a:p>
            <a:pPr algn="ctr"/>
            <a:r>
              <a:rPr lang="es-ES" sz="3200" smtClean="0">
                <a:latin typeface="Palatino Linotype" pitchFamily="18" charset="0"/>
                <a:cs typeface="Times New Roman" pitchFamily="18" charset="0"/>
              </a:rPr>
              <a:t>ACODECO vs. propietarios de</a:t>
            </a:r>
            <a:br>
              <a:rPr lang="es-ES" sz="3200" smtClean="0">
                <a:latin typeface="Palatino Linotype" pitchFamily="18" charset="0"/>
                <a:cs typeface="Times New Roman" pitchFamily="18" charset="0"/>
              </a:rPr>
            </a:br>
            <a:r>
              <a:rPr lang="es-ES" sz="3200" smtClean="0">
                <a:latin typeface="Palatino Linotype" pitchFamily="18" charset="0"/>
                <a:cs typeface="Times New Roman" pitchFamily="18" charset="0"/>
              </a:rPr>
              <a:t>ocho gasolineras de Santiago.</a:t>
            </a:r>
          </a:p>
        </p:txBody>
      </p:sp>
      <p:sp>
        <p:nvSpPr>
          <p:cNvPr id="40963" name="Rectangle 3"/>
          <p:cNvSpPr>
            <a:spLocks noGrp="1" noChangeArrowheads="1"/>
          </p:cNvSpPr>
          <p:nvPr>
            <p:ph type="body" idx="1"/>
          </p:nvPr>
        </p:nvSpPr>
        <p:spPr bwMode="auto">
          <a:xfrm>
            <a:off x="454025" y="1752600"/>
            <a:ext cx="8229600" cy="4297363"/>
          </a:xfrm>
          <a:noFill/>
          <a:ln cap="flat" algn="ctr">
            <a:miter lim="800000"/>
            <a:headEnd type="none" w="med" len="med"/>
            <a:tailEnd type="none" w="med" len="med"/>
          </a:ln>
        </p:spPr>
        <p:txBody>
          <a:bodyPr vert="horz" wrap="square" lIns="91440" tIns="45720" rIns="91440" bIns="45720" numCol="1" anchor="t" anchorCtr="0" compatLnSpc="1">
            <a:prstTxWarp prst="textNoShape">
              <a:avLst/>
            </a:prstTxWarp>
          </a:bodyPr>
          <a:lstStyle/>
          <a:p>
            <a:pPr marL="544513" indent="-544513" algn="just" eaLnBrk="1" hangingPunct="1">
              <a:lnSpc>
                <a:spcPct val="90000"/>
              </a:lnSpc>
              <a:buFont typeface="Wingdings" pitchFamily="2" charset="2"/>
              <a:buBlip>
                <a:blip r:embed="rId2"/>
              </a:buBlip>
            </a:pPr>
            <a:endParaRPr lang="es-ES" sz="2400" b="1" dirty="0" smtClean="0">
              <a:latin typeface="Palatino Linotype" pitchFamily="18" charset="0"/>
              <a:cs typeface="Times New Roman" pitchFamily="18" charset="0"/>
            </a:endParaRPr>
          </a:p>
          <a:p>
            <a:pPr marL="544513" indent="-544513" algn="just" eaLnBrk="1" hangingPunct="1">
              <a:lnSpc>
                <a:spcPct val="90000"/>
              </a:lnSpc>
              <a:buFont typeface="Wingdings" pitchFamily="2" charset="2"/>
              <a:buBlip>
                <a:blip r:embed="rId2"/>
              </a:buBlip>
            </a:pPr>
            <a:r>
              <a:rPr lang="es-ES" sz="2400" b="1" u="sng" dirty="0" smtClean="0">
                <a:latin typeface="Palatino Linotype" pitchFamily="18" charset="0"/>
                <a:cs typeface="Times New Roman" pitchFamily="18" charset="0"/>
              </a:rPr>
              <a:t>Conducta</a:t>
            </a:r>
            <a:r>
              <a:rPr lang="es-ES" sz="2400" b="1" dirty="0" smtClean="0">
                <a:latin typeface="Palatino Linotype" pitchFamily="18" charset="0"/>
                <a:cs typeface="Times New Roman" pitchFamily="18" charset="0"/>
              </a:rPr>
              <a:t>: Supuesto a</a:t>
            </a:r>
            <a:r>
              <a:rPr lang="es-ES" sz="2400" b="1" dirty="0" smtClean="0">
                <a:latin typeface="Palatino Linotype" pitchFamily="18" charset="0"/>
              </a:rPr>
              <a:t>cuerdo para fijar el precio del combustible al por menor en la ciudad de Santiago durante el año 2005.</a:t>
            </a:r>
          </a:p>
          <a:p>
            <a:pPr marL="544513" indent="-544513" algn="just" eaLnBrk="1" hangingPunct="1">
              <a:lnSpc>
                <a:spcPct val="90000"/>
              </a:lnSpc>
              <a:buFont typeface="Wingdings" pitchFamily="2" charset="2"/>
              <a:buBlip>
                <a:blip r:embed="rId2"/>
              </a:buBlip>
            </a:pPr>
            <a:endParaRPr lang="es-PA" sz="2400" b="1" dirty="0" smtClean="0">
              <a:latin typeface="Palatino Linotype" pitchFamily="18" charset="0"/>
            </a:endParaRPr>
          </a:p>
          <a:p>
            <a:pPr marL="544513" indent="-544513" algn="just" eaLnBrk="1" hangingPunct="1">
              <a:lnSpc>
                <a:spcPct val="90000"/>
              </a:lnSpc>
              <a:buFont typeface="Wingdings" pitchFamily="2" charset="2"/>
              <a:buBlip>
                <a:blip r:embed="rId2"/>
              </a:buBlip>
            </a:pPr>
            <a:endParaRPr lang="es-ES" sz="2400" b="1" dirty="0" smtClean="0">
              <a:latin typeface="Palatino Linotype" pitchFamily="18" charset="0"/>
              <a:cs typeface="Times New Roman" pitchFamily="18" charset="0"/>
            </a:endParaRPr>
          </a:p>
          <a:p>
            <a:pPr marL="544513" indent="-544513" algn="just" eaLnBrk="1" hangingPunct="1">
              <a:lnSpc>
                <a:spcPct val="90000"/>
              </a:lnSpc>
              <a:buFont typeface="Wingdings" pitchFamily="2" charset="2"/>
              <a:buBlip>
                <a:blip r:embed="rId2"/>
              </a:buBlip>
            </a:pPr>
            <a:r>
              <a:rPr lang="es-ES" sz="2400" b="1" u="sng" dirty="0" smtClean="0">
                <a:latin typeface="Palatino Linotype" pitchFamily="18" charset="0"/>
                <a:cs typeface="Times New Roman" pitchFamily="18" charset="0"/>
              </a:rPr>
              <a:t>Estado actual</a:t>
            </a:r>
            <a:r>
              <a:rPr lang="es-ES" sz="2400" b="1" dirty="0" smtClean="0">
                <a:latin typeface="Palatino Linotype" pitchFamily="18" charset="0"/>
                <a:cs typeface="Times New Roman" pitchFamily="18" charset="0"/>
              </a:rPr>
              <a:t>: </a:t>
            </a:r>
            <a:r>
              <a:rPr lang="es-ES" sz="2400" b="1" dirty="0" smtClean="0">
                <a:latin typeface="Palatino Linotype" pitchFamily="18" charset="0"/>
              </a:rPr>
              <a:t>Sentencia de primera instancia proferida por el Juzgado Segundo de Circuito de los Civil de Veraguas el 18 de enero de 2010.  En etapa de apelación interpuestos por algunas de las partes.</a:t>
            </a:r>
            <a:endParaRPr lang="es-PA" sz="2400" b="1" dirty="0" smtClean="0">
              <a:latin typeface="Palatino Linotype" pitchFamily="18" charset="0"/>
            </a:endParaRPr>
          </a:p>
          <a:p>
            <a:pPr marL="544513" indent="-544513" algn="just" eaLnBrk="1" hangingPunct="1">
              <a:lnSpc>
                <a:spcPct val="90000"/>
              </a:lnSpc>
              <a:buFont typeface="Wingdings" pitchFamily="2" charset="2"/>
              <a:buBlip>
                <a:blip r:embed="rId2"/>
              </a:buBlip>
            </a:pPr>
            <a:endParaRPr lang="es-ES" sz="2400" b="1" dirty="0" smtClean="0">
              <a:latin typeface="Palatino Linotype"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contenido"/>
          <p:cNvSpPr>
            <a:spLocks noGrp="1"/>
          </p:cNvSpPr>
          <p:nvPr>
            <p:ph sz="quarter" idx="4294967295"/>
          </p:nvPr>
        </p:nvSpPr>
        <p:spPr bwMode="auto">
          <a:xfrm>
            <a:off x="395288" y="1773238"/>
            <a:ext cx="8686800" cy="4084654"/>
          </a:xfrm>
          <a:prstGeom prst="rect">
            <a:avLst/>
          </a:prstGeom>
          <a:noFill/>
          <a:ln cap="flat" algn="ctr">
            <a:miter lim="800000"/>
            <a:headEnd/>
            <a:tailEnd/>
          </a:ln>
        </p:spPr>
        <p:txBody>
          <a:bodyPr/>
          <a:lstStyle/>
          <a:p>
            <a:pPr marL="544513" indent="-544513" algn="just" eaLnBrk="1" hangingPunct="1">
              <a:lnSpc>
                <a:spcPct val="90000"/>
              </a:lnSpc>
              <a:buFont typeface="Wingdings" pitchFamily="2" charset="2"/>
              <a:buBlip>
                <a:blip r:embed="rId2"/>
              </a:buBlip>
            </a:pPr>
            <a:endParaRPr lang="es-ES" sz="2400" b="1" dirty="0" smtClean="0">
              <a:latin typeface="Palatino Linotype" pitchFamily="18" charset="0"/>
              <a:cs typeface="Times New Roman" pitchFamily="18" charset="0"/>
            </a:endParaRPr>
          </a:p>
          <a:p>
            <a:pPr marL="544513" indent="-544513" algn="just" eaLnBrk="1" hangingPunct="1">
              <a:lnSpc>
                <a:spcPct val="90000"/>
              </a:lnSpc>
              <a:buFont typeface="Wingdings" pitchFamily="2" charset="2"/>
              <a:buBlip>
                <a:blip r:embed="rId2"/>
              </a:buBlip>
            </a:pPr>
            <a:r>
              <a:rPr lang="es-ES" sz="2400" b="1" u="sng" dirty="0" smtClean="0">
                <a:latin typeface="Palatino Linotype" pitchFamily="18" charset="0"/>
                <a:cs typeface="Times New Roman" pitchFamily="18" charset="0"/>
              </a:rPr>
              <a:t>Inicio de la investigación</a:t>
            </a:r>
            <a:r>
              <a:rPr lang="es-ES" sz="2400" b="1" dirty="0" smtClean="0">
                <a:latin typeface="Palatino Linotype" pitchFamily="18" charset="0"/>
                <a:cs typeface="Times New Roman" pitchFamily="18" charset="0"/>
              </a:rPr>
              <a:t>: 28 de septiembre de 2007</a:t>
            </a:r>
          </a:p>
          <a:p>
            <a:pPr marL="544513" indent="-544513" algn="just" eaLnBrk="1" hangingPunct="1">
              <a:lnSpc>
                <a:spcPct val="90000"/>
              </a:lnSpc>
              <a:buFont typeface="Wingdings" pitchFamily="2" charset="2"/>
              <a:buBlip>
                <a:blip r:embed="rId2"/>
              </a:buBlip>
            </a:pPr>
            <a:endParaRPr lang="es-PA" sz="2400" b="1" dirty="0" smtClean="0">
              <a:latin typeface="Palatino Linotype" pitchFamily="18" charset="0"/>
              <a:cs typeface="Times New Roman" pitchFamily="18" charset="0"/>
            </a:endParaRPr>
          </a:p>
          <a:p>
            <a:pPr marL="544513" indent="-544513" algn="just" eaLnBrk="1" hangingPunct="1">
              <a:lnSpc>
                <a:spcPct val="90000"/>
              </a:lnSpc>
              <a:buFont typeface="Wingdings" pitchFamily="2" charset="2"/>
              <a:buBlip>
                <a:blip r:embed="rId2"/>
              </a:buBlip>
            </a:pPr>
            <a:r>
              <a:rPr lang="es-ES" sz="2400" b="1" u="sng" dirty="0" smtClean="0">
                <a:latin typeface="Palatino Linotype" pitchFamily="18" charset="0"/>
                <a:cs typeface="Times New Roman" pitchFamily="18" charset="0"/>
              </a:rPr>
              <a:t>Presentación de la demanda</a:t>
            </a:r>
            <a:r>
              <a:rPr lang="es-ES" sz="2400" b="1" dirty="0" smtClean="0">
                <a:latin typeface="Palatino Linotype" pitchFamily="18" charset="0"/>
                <a:cs typeface="Times New Roman" pitchFamily="18" charset="0"/>
              </a:rPr>
              <a:t>: 25 de marzo de 2008.</a:t>
            </a:r>
            <a:endParaRPr lang="es-PA" sz="2400" b="1" dirty="0" smtClean="0">
              <a:latin typeface="Palatino Linotype" pitchFamily="18" charset="0"/>
              <a:cs typeface="Times New Roman" pitchFamily="18" charset="0"/>
            </a:endParaRPr>
          </a:p>
          <a:p>
            <a:pPr marL="544513" indent="-544513" algn="just" eaLnBrk="1" hangingPunct="1">
              <a:lnSpc>
                <a:spcPct val="90000"/>
              </a:lnSpc>
              <a:buFont typeface="Wingdings" pitchFamily="2" charset="2"/>
              <a:buBlip>
                <a:blip r:embed="rId2"/>
              </a:buBlip>
            </a:pPr>
            <a:endParaRPr lang="es-ES" sz="2400" b="1" dirty="0" smtClean="0">
              <a:latin typeface="Palatino Linotype" pitchFamily="18" charset="0"/>
              <a:cs typeface="Times New Roman" pitchFamily="18" charset="0"/>
            </a:endParaRPr>
          </a:p>
          <a:p>
            <a:pPr marL="544513" indent="-544513" algn="just" eaLnBrk="1" hangingPunct="1">
              <a:lnSpc>
                <a:spcPct val="90000"/>
              </a:lnSpc>
              <a:buFont typeface="Wingdings" pitchFamily="2" charset="2"/>
              <a:buBlip>
                <a:blip r:embed="rId2"/>
              </a:buBlip>
            </a:pPr>
            <a:r>
              <a:rPr lang="es-ES" sz="2400" b="1" u="sng" dirty="0" smtClean="0">
                <a:latin typeface="Palatino Linotype" pitchFamily="18" charset="0"/>
                <a:cs typeface="Times New Roman" pitchFamily="18" charset="0"/>
              </a:rPr>
              <a:t>Empresas demandadas</a:t>
            </a:r>
            <a:r>
              <a:rPr lang="es-ES" sz="2400" b="1" dirty="0" smtClean="0">
                <a:latin typeface="Palatino Linotype" pitchFamily="18" charset="0"/>
                <a:cs typeface="Times New Roman" pitchFamily="18" charset="0"/>
              </a:rPr>
              <a:t>:  </a:t>
            </a:r>
          </a:p>
          <a:p>
            <a:pPr marL="544513" indent="-544513" algn="just" eaLnBrk="1" hangingPunct="1">
              <a:lnSpc>
                <a:spcPct val="90000"/>
              </a:lnSpc>
              <a:buFont typeface="Wingdings" pitchFamily="2" charset="2"/>
              <a:buBlip>
                <a:blip r:embed="rId2"/>
              </a:buBlip>
            </a:pPr>
            <a:endParaRPr lang="es-PA" sz="2400" b="1" dirty="0" smtClean="0">
              <a:latin typeface="Palatino Linotype" pitchFamily="18" charset="0"/>
              <a:cs typeface="Times New Roman" pitchFamily="18" charset="0"/>
            </a:endParaRPr>
          </a:p>
          <a:p>
            <a:pPr marL="1266825" lvl="1" indent="-285750" algn="just" eaLnBrk="1" hangingPunct="1">
              <a:lnSpc>
                <a:spcPct val="90000"/>
              </a:lnSpc>
              <a:buFont typeface="Verdana" pitchFamily="34" charset="0"/>
              <a:buBlip>
                <a:blip r:embed="rId2"/>
              </a:buBlip>
            </a:pPr>
            <a:r>
              <a:rPr lang="es-ES" sz="2000" b="1" dirty="0" smtClean="0">
                <a:latin typeface="Palatino Linotype" pitchFamily="18" charset="0"/>
                <a:cs typeface="Times New Roman" pitchFamily="18" charset="0"/>
              </a:rPr>
              <a:t>Industrial Arrocera de Chiriquí, S.A., y</a:t>
            </a:r>
          </a:p>
          <a:p>
            <a:pPr marL="1266825" lvl="1" indent="-285750" algn="just" eaLnBrk="1" hangingPunct="1">
              <a:lnSpc>
                <a:spcPct val="90000"/>
              </a:lnSpc>
              <a:buFont typeface="Verdana" pitchFamily="34" charset="0"/>
              <a:buBlip>
                <a:blip r:embed="rId2"/>
              </a:buBlip>
            </a:pPr>
            <a:endParaRPr lang="es-ES" sz="2000" b="1" dirty="0" smtClean="0">
              <a:latin typeface="Palatino Linotype" pitchFamily="18" charset="0"/>
              <a:cs typeface="Times New Roman" pitchFamily="18" charset="0"/>
            </a:endParaRPr>
          </a:p>
          <a:p>
            <a:pPr marL="1266825" lvl="1" indent="-285750" algn="just" eaLnBrk="1" hangingPunct="1">
              <a:lnSpc>
                <a:spcPct val="90000"/>
              </a:lnSpc>
              <a:buFont typeface="Verdana" pitchFamily="34" charset="0"/>
              <a:buBlip>
                <a:blip r:embed="rId2"/>
              </a:buBlip>
            </a:pPr>
            <a:r>
              <a:rPr lang="es-ES" sz="2000" b="1" dirty="0" smtClean="0">
                <a:latin typeface="Palatino Linotype" pitchFamily="18" charset="0"/>
                <a:cs typeface="Times New Roman" pitchFamily="18" charset="0"/>
              </a:rPr>
              <a:t>Corporación </a:t>
            </a:r>
            <a:r>
              <a:rPr lang="es-ES" sz="2000" b="1" dirty="0" err="1" smtClean="0">
                <a:latin typeface="Palatino Linotype" pitchFamily="18" charset="0"/>
                <a:cs typeface="Times New Roman" pitchFamily="18" charset="0"/>
              </a:rPr>
              <a:t>Gariché</a:t>
            </a:r>
            <a:r>
              <a:rPr lang="es-ES" sz="2000" b="1" dirty="0" smtClean="0">
                <a:latin typeface="Palatino Linotype" pitchFamily="18" charset="0"/>
                <a:cs typeface="Times New Roman" pitchFamily="18" charset="0"/>
              </a:rPr>
              <a:t>, S.A. </a:t>
            </a:r>
            <a:endParaRPr lang="es-PA" sz="2000" b="1" dirty="0" smtClean="0">
              <a:latin typeface="Palatino Linotype" pitchFamily="18" charset="0"/>
              <a:cs typeface="Times New Roman" pitchFamily="18" charset="0"/>
            </a:endParaRPr>
          </a:p>
          <a:p>
            <a:pPr marL="544513" indent="-544513" algn="just" eaLnBrk="1" hangingPunct="1">
              <a:lnSpc>
                <a:spcPct val="90000"/>
              </a:lnSpc>
              <a:buFont typeface="Wingdings" pitchFamily="2" charset="2"/>
              <a:buNone/>
            </a:pPr>
            <a:endParaRPr lang="es-PA" sz="2400" b="1" dirty="0" smtClean="0">
              <a:latin typeface="Palatino Linotype" pitchFamily="18" charset="0"/>
              <a:cs typeface="Times New Roman" pitchFamily="18" charset="0"/>
            </a:endParaRPr>
          </a:p>
        </p:txBody>
      </p:sp>
      <p:sp>
        <p:nvSpPr>
          <p:cNvPr id="41986" name="3 Rectángulo"/>
          <p:cNvSpPr>
            <a:spLocks noChangeArrowheads="1"/>
          </p:cNvSpPr>
          <p:nvPr/>
        </p:nvSpPr>
        <p:spPr bwMode="auto">
          <a:xfrm>
            <a:off x="642938" y="1500188"/>
            <a:ext cx="8072437" cy="274637"/>
          </a:xfrm>
          <a:prstGeom prst="rect">
            <a:avLst/>
          </a:prstGeom>
          <a:noFill/>
          <a:ln w="9525">
            <a:noFill/>
            <a:miter lim="800000"/>
            <a:headEnd/>
            <a:tailEnd/>
          </a:ln>
        </p:spPr>
        <p:txBody>
          <a:bodyPr>
            <a:spAutoFit/>
          </a:bodyPr>
          <a:lstStyle/>
          <a:p>
            <a:pPr algn="ctr"/>
            <a:endParaRPr lang="es-PA" sz="1200">
              <a:latin typeface="Batang" pitchFamily="18" charset="-127"/>
            </a:endParaRPr>
          </a:p>
        </p:txBody>
      </p:sp>
      <p:sp>
        <p:nvSpPr>
          <p:cNvPr id="41987" name="4 Título"/>
          <p:cNvSpPr>
            <a:spLocks noGrp="1"/>
          </p:cNvSpPr>
          <p:nvPr>
            <p:ph type="title"/>
          </p:nvPr>
        </p:nvSpPr>
        <p:spPr bwMode="auto">
          <a:noFill/>
          <a:ln cap="flat" algn="ctr">
            <a:miter lim="800000"/>
            <a:headEnd/>
            <a:tailEnd/>
          </a:ln>
        </p:spPr>
        <p:txBody>
          <a:bodyPr vert="horz" wrap="square" lIns="91440" tIns="45720" rIns="91440" bIns="45720" numCol="1" anchor="ctr" anchorCtr="0" compatLnSpc="1">
            <a:prstTxWarp prst="textNoShape">
              <a:avLst/>
            </a:prstTxWarp>
          </a:bodyPr>
          <a:lstStyle/>
          <a:p>
            <a:pPr algn="ctr"/>
            <a:r>
              <a:rPr lang="es-ES" sz="3200" smtClean="0">
                <a:latin typeface="Palatino Linotype" pitchFamily="18" charset="0"/>
                <a:cs typeface="Times New Roman" pitchFamily="18" charset="0"/>
              </a:rPr>
              <a:t>ACODECO vs empresas</a:t>
            </a:r>
            <a:br>
              <a:rPr lang="es-ES" sz="3200" smtClean="0">
                <a:latin typeface="Palatino Linotype" pitchFamily="18" charset="0"/>
                <a:cs typeface="Times New Roman" pitchFamily="18" charset="0"/>
              </a:rPr>
            </a:br>
            <a:r>
              <a:rPr lang="es-ES" sz="3200" smtClean="0">
                <a:latin typeface="Palatino Linotype" pitchFamily="18" charset="0"/>
                <a:cs typeface="Times New Roman" pitchFamily="18" charset="0"/>
              </a:rPr>
              <a:t>arroceras de Chiriquí.</a:t>
            </a:r>
            <a:endParaRPr lang="es-PA" sz="3200" smtClean="0">
              <a:latin typeface="Palatino Linotype"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bwMode="auto">
          <a:noFill/>
          <a:ln cap="flat" algn="ctr">
            <a:miter lim="800000"/>
            <a:headEnd type="none" w="med" len="med"/>
            <a:tailEnd type="none" w="med" len="med"/>
          </a:ln>
        </p:spPr>
        <p:txBody>
          <a:bodyPr vert="horz" wrap="square" lIns="91440" tIns="45720" rIns="91440" bIns="45720" numCol="1" anchor="ctr" anchorCtr="0" compatLnSpc="1">
            <a:prstTxWarp prst="textNoShape">
              <a:avLst/>
            </a:prstTxWarp>
          </a:bodyPr>
          <a:lstStyle/>
          <a:p>
            <a:pPr algn="ctr"/>
            <a:r>
              <a:rPr lang="es-ES" sz="3200" smtClean="0">
                <a:latin typeface="Palatino Linotype" pitchFamily="18" charset="0"/>
                <a:cs typeface="Times New Roman" pitchFamily="18" charset="0"/>
              </a:rPr>
              <a:t>ACODECO vs empresas</a:t>
            </a:r>
            <a:br>
              <a:rPr lang="es-ES" sz="3200" smtClean="0">
                <a:latin typeface="Palatino Linotype" pitchFamily="18" charset="0"/>
                <a:cs typeface="Times New Roman" pitchFamily="18" charset="0"/>
              </a:rPr>
            </a:br>
            <a:r>
              <a:rPr lang="es-ES" sz="3200" smtClean="0">
                <a:latin typeface="Palatino Linotype" pitchFamily="18" charset="0"/>
                <a:cs typeface="Times New Roman" pitchFamily="18" charset="0"/>
              </a:rPr>
              <a:t>arroceras de Chiriquí.</a:t>
            </a:r>
          </a:p>
        </p:txBody>
      </p:sp>
      <p:sp>
        <p:nvSpPr>
          <p:cNvPr id="43011" name="Rectangle 3"/>
          <p:cNvSpPr>
            <a:spLocks noGrp="1" noChangeArrowheads="1"/>
          </p:cNvSpPr>
          <p:nvPr>
            <p:ph type="body" idx="1"/>
          </p:nvPr>
        </p:nvSpPr>
        <p:spPr bwMode="auto">
          <a:xfrm>
            <a:off x="214282" y="1524000"/>
            <a:ext cx="8551893" cy="4602163"/>
          </a:xfrm>
          <a:noFill/>
          <a:ln cap="flat" algn="ctr">
            <a:miter lim="800000"/>
            <a:headEnd type="none" w="med" len="med"/>
            <a:tailEnd type="none" w="med" len="med"/>
          </a:ln>
        </p:spPr>
        <p:txBody>
          <a:bodyPr vert="horz" wrap="square" lIns="91440" tIns="45720" rIns="91440" bIns="45720" numCol="1" anchor="t" anchorCtr="0" compatLnSpc="1">
            <a:prstTxWarp prst="textNoShape">
              <a:avLst/>
            </a:prstTxWarp>
          </a:bodyPr>
          <a:lstStyle/>
          <a:p>
            <a:pPr marL="544513" indent="-544513" algn="just" eaLnBrk="1" hangingPunct="1">
              <a:lnSpc>
                <a:spcPct val="90000"/>
              </a:lnSpc>
              <a:buFont typeface="Wingdings" pitchFamily="2" charset="2"/>
              <a:buBlip>
                <a:blip r:embed="rId2"/>
              </a:buBlip>
            </a:pPr>
            <a:endParaRPr lang="es-ES" sz="2400" b="1" u="sng" dirty="0" smtClean="0">
              <a:latin typeface="Palatino Linotype" pitchFamily="18" charset="0"/>
              <a:cs typeface="Times New Roman" pitchFamily="18" charset="0"/>
            </a:endParaRPr>
          </a:p>
          <a:p>
            <a:pPr marL="544513" indent="-544513" algn="just" eaLnBrk="1" hangingPunct="1">
              <a:lnSpc>
                <a:spcPct val="90000"/>
              </a:lnSpc>
              <a:buFont typeface="Wingdings" pitchFamily="2" charset="2"/>
              <a:buBlip>
                <a:blip r:embed="rId2"/>
              </a:buBlip>
            </a:pPr>
            <a:r>
              <a:rPr lang="es-ES" sz="2400" b="1" u="sng" dirty="0" smtClean="0">
                <a:latin typeface="Palatino Linotype" pitchFamily="18" charset="0"/>
                <a:cs typeface="Times New Roman" pitchFamily="18" charset="0"/>
              </a:rPr>
              <a:t>Conducta demandada</a:t>
            </a:r>
            <a:r>
              <a:rPr lang="es-ES" sz="2400" b="1" dirty="0" smtClean="0">
                <a:latin typeface="Palatino Linotype" pitchFamily="18" charset="0"/>
                <a:cs typeface="Times New Roman" pitchFamily="18" charset="0"/>
              </a:rPr>
              <a:t>: Práctica monopolística absoluta por supuesto concierto para fijar los precios de venta de arroz, de primera y especial, a proveedores en</a:t>
            </a:r>
            <a:r>
              <a:rPr lang="es-ES" sz="2400" b="1" i="1" dirty="0" smtClean="0">
                <a:latin typeface="Palatino Linotype" pitchFamily="18" charset="0"/>
                <a:cs typeface="Times New Roman" pitchFamily="18" charset="0"/>
              </a:rPr>
              <a:t> </a:t>
            </a:r>
            <a:r>
              <a:rPr lang="es-ES" sz="2400" b="1" dirty="0" smtClean="0">
                <a:latin typeface="Palatino Linotype" pitchFamily="18" charset="0"/>
                <a:cs typeface="Times New Roman" pitchFamily="18" charset="0"/>
              </a:rPr>
              <a:t>las provincias de Chiriquí y Bocas del Toro, durante el año 2007.</a:t>
            </a:r>
            <a:endParaRPr lang="es-PA" sz="2400" b="1" dirty="0" smtClean="0">
              <a:latin typeface="Palatino Linotype" pitchFamily="18" charset="0"/>
              <a:cs typeface="Times New Roman" pitchFamily="18" charset="0"/>
            </a:endParaRPr>
          </a:p>
          <a:p>
            <a:pPr marL="544513" indent="-544513" algn="just" eaLnBrk="1" hangingPunct="1">
              <a:lnSpc>
                <a:spcPct val="90000"/>
              </a:lnSpc>
              <a:buFont typeface="Wingdings" pitchFamily="2" charset="2"/>
              <a:buBlip>
                <a:blip r:embed="rId2"/>
              </a:buBlip>
            </a:pPr>
            <a:endParaRPr lang="es-PA" sz="2400" b="1" dirty="0" smtClean="0">
              <a:latin typeface="Palatino Linotype" pitchFamily="18" charset="0"/>
              <a:cs typeface="Times New Roman" pitchFamily="18" charset="0"/>
            </a:endParaRPr>
          </a:p>
          <a:p>
            <a:pPr marL="544513" indent="-544513" algn="just" eaLnBrk="1" hangingPunct="1">
              <a:lnSpc>
                <a:spcPct val="90000"/>
              </a:lnSpc>
              <a:buFont typeface="Wingdings" pitchFamily="2" charset="2"/>
              <a:buBlip>
                <a:blip r:embed="rId2"/>
              </a:buBlip>
            </a:pPr>
            <a:r>
              <a:rPr lang="es-ES" sz="2400" b="1" u="sng" dirty="0" smtClean="0">
                <a:latin typeface="Palatino Linotype" pitchFamily="18" charset="0"/>
                <a:cs typeface="Times New Roman" pitchFamily="18" charset="0"/>
              </a:rPr>
              <a:t>Estado actual</a:t>
            </a:r>
            <a:r>
              <a:rPr lang="es-ES" sz="2400" b="1" dirty="0" smtClean="0">
                <a:latin typeface="Palatino Linotype" pitchFamily="18" charset="0"/>
                <a:cs typeface="Times New Roman" pitchFamily="18" charset="0"/>
              </a:rPr>
              <a:t>:  Este caso concluyó con una transacción judicial aprobada en el mes de noviembre de 2010, por el Juzgado Tercero, Ramo Civil de la Provincia de Chiriquí, previo concepto favorable de la Procuraduría de la Nación y del Órgano Ejecutivo.  </a:t>
            </a:r>
            <a:endParaRPr lang="es-PA" sz="2400" b="1" dirty="0" smtClean="0">
              <a:latin typeface="Palatino Linotype" pitchFamily="18" charset="0"/>
              <a:cs typeface="Times New Roman" pitchFamily="18" charset="0"/>
            </a:endParaRPr>
          </a:p>
          <a:p>
            <a:pPr marL="544513" indent="-544513" algn="just" eaLnBrk="1" hangingPunct="1">
              <a:lnSpc>
                <a:spcPct val="90000"/>
              </a:lnSpc>
              <a:buFont typeface="Wingdings" pitchFamily="2" charset="2"/>
              <a:buBlip>
                <a:blip r:embed="rId2"/>
              </a:buBlip>
            </a:pPr>
            <a:endParaRPr lang="es-ES" sz="2400" b="1" dirty="0" smtClean="0">
              <a:latin typeface="Palatino Linotype" pitchFamily="18" charset="0"/>
              <a:cs typeface="Times New Roman" pitchFamily="18" charset="0"/>
            </a:endParaRPr>
          </a:p>
          <a:p>
            <a:pPr marL="544513" indent="-544513" algn="just" eaLnBrk="1" hangingPunct="1">
              <a:lnSpc>
                <a:spcPct val="90000"/>
              </a:lnSpc>
              <a:buFont typeface="Wingdings" pitchFamily="2" charset="2"/>
              <a:buBlip>
                <a:blip r:embed="rId2"/>
              </a:buBlip>
            </a:pPr>
            <a:endParaRPr lang="es-ES" sz="2400" b="1" dirty="0" smtClean="0">
              <a:latin typeface="Palatino Linotype"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bwMode="auto">
          <a:noFill/>
          <a:ln cap="flat" algn="ctr">
            <a:miter lim="800000"/>
            <a:headEnd/>
            <a:tailEnd/>
          </a:ln>
        </p:spPr>
        <p:txBody>
          <a:bodyPr vert="horz" wrap="square" lIns="91440" tIns="45720" rIns="91440" bIns="45720" numCol="1" anchor="ctr" anchorCtr="0" compatLnSpc="1">
            <a:prstTxWarp prst="textNoShape">
              <a:avLst/>
            </a:prstTxWarp>
          </a:bodyPr>
          <a:lstStyle/>
          <a:p>
            <a:pPr algn="ctr"/>
            <a:r>
              <a:rPr lang="es-ES" sz="3200" smtClean="0">
                <a:latin typeface="Palatino Linotype" pitchFamily="18" charset="0"/>
                <a:cs typeface="Times New Roman" pitchFamily="18" charset="0"/>
              </a:rPr>
              <a:t/>
            </a:r>
            <a:br>
              <a:rPr lang="es-ES" sz="3200" smtClean="0">
                <a:latin typeface="Palatino Linotype" pitchFamily="18" charset="0"/>
                <a:cs typeface="Times New Roman" pitchFamily="18" charset="0"/>
              </a:rPr>
            </a:br>
            <a:r>
              <a:rPr lang="es-ES" sz="3200" smtClean="0">
                <a:latin typeface="Palatino Linotype" pitchFamily="18" charset="0"/>
                <a:cs typeface="Times New Roman" pitchFamily="18" charset="0"/>
              </a:rPr>
              <a:t>ACODECO vs empresas</a:t>
            </a:r>
            <a:br>
              <a:rPr lang="es-ES" sz="3200" smtClean="0">
                <a:latin typeface="Palatino Linotype" pitchFamily="18" charset="0"/>
                <a:cs typeface="Times New Roman" pitchFamily="18" charset="0"/>
              </a:rPr>
            </a:br>
            <a:r>
              <a:rPr lang="es-ES" sz="3200" smtClean="0">
                <a:latin typeface="Palatino Linotype" pitchFamily="18" charset="0"/>
                <a:cs typeface="Times New Roman" pitchFamily="18" charset="0"/>
              </a:rPr>
              <a:t>procesadoras de leche.</a:t>
            </a:r>
            <a:r>
              <a:rPr lang="es-PA" sz="3200" smtClean="0">
                <a:latin typeface="Palatino Linotype" pitchFamily="18" charset="0"/>
                <a:cs typeface="Times New Roman" pitchFamily="18" charset="0"/>
              </a:rPr>
              <a:t/>
            </a:r>
            <a:br>
              <a:rPr lang="es-PA" sz="3200" smtClean="0">
                <a:latin typeface="Palatino Linotype" pitchFamily="18" charset="0"/>
                <a:cs typeface="Times New Roman" pitchFamily="18" charset="0"/>
              </a:rPr>
            </a:br>
            <a:endParaRPr lang="es-PA" sz="3200" smtClean="0">
              <a:latin typeface="Palatino Linotype" pitchFamily="18" charset="0"/>
              <a:cs typeface="Times New Roman" pitchFamily="18" charset="0"/>
            </a:endParaRPr>
          </a:p>
        </p:txBody>
      </p:sp>
      <p:sp>
        <p:nvSpPr>
          <p:cNvPr id="4" name="3 Marcador de contenido"/>
          <p:cNvSpPr>
            <a:spLocks noGrp="1"/>
          </p:cNvSpPr>
          <p:nvPr>
            <p:ph type="body" idx="1"/>
          </p:nvPr>
        </p:nvSpPr>
        <p:spPr bwMode="auto">
          <a:xfrm>
            <a:off x="609600" y="1700213"/>
            <a:ext cx="8153400" cy="4525962"/>
          </a:xfrm>
          <a:noFill/>
          <a:ln cap="flat" algn="ctr">
            <a:miter lim="800000"/>
            <a:headEnd/>
            <a:tailEnd/>
          </a:ln>
        </p:spPr>
        <p:txBody>
          <a:bodyPr vert="horz" wrap="square" lIns="91440" tIns="45720" rIns="91440" bIns="45720" numCol="1" anchor="t" anchorCtr="0" compatLnSpc="1">
            <a:prstTxWarp prst="textNoShape">
              <a:avLst/>
            </a:prstTxWarp>
          </a:bodyPr>
          <a:lstStyle/>
          <a:p>
            <a:pPr marL="544513" indent="-544513" algn="just" eaLnBrk="1" hangingPunct="1">
              <a:lnSpc>
                <a:spcPct val="90000"/>
              </a:lnSpc>
              <a:buFont typeface="Wingdings" pitchFamily="2" charset="2"/>
              <a:buBlip>
                <a:blip r:embed="rId2"/>
              </a:buBlip>
            </a:pPr>
            <a:r>
              <a:rPr lang="es-ES" sz="2400" b="1" u="sng" dirty="0" smtClean="0">
                <a:latin typeface="Palatino Linotype" pitchFamily="18" charset="0"/>
                <a:cs typeface="Times New Roman" pitchFamily="18" charset="0"/>
              </a:rPr>
              <a:t>Inicio de la investigación</a:t>
            </a:r>
            <a:r>
              <a:rPr lang="es-ES" sz="2400" b="1" dirty="0" smtClean="0">
                <a:latin typeface="Palatino Linotype" pitchFamily="18" charset="0"/>
                <a:cs typeface="Times New Roman" pitchFamily="18" charset="0"/>
              </a:rPr>
              <a:t>:  10 de julio de 2007.</a:t>
            </a:r>
          </a:p>
          <a:p>
            <a:pPr marL="544513" indent="-544513" algn="just" eaLnBrk="1" hangingPunct="1">
              <a:lnSpc>
                <a:spcPct val="90000"/>
              </a:lnSpc>
              <a:buFont typeface="Wingdings" pitchFamily="2" charset="2"/>
              <a:buBlip>
                <a:blip r:embed="rId2"/>
              </a:buBlip>
            </a:pPr>
            <a:endParaRPr lang="es-PA" sz="2400" b="1" dirty="0" smtClean="0">
              <a:latin typeface="Palatino Linotype" pitchFamily="18" charset="0"/>
              <a:cs typeface="Times New Roman" pitchFamily="18" charset="0"/>
            </a:endParaRPr>
          </a:p>
          <a:p>
            <a:pPr marL="544513" indent="-544513" algn="just" eaLnBrk="1" hangingPunct="1">
              <a:lnSpc>
                <a:spcPct val="90000"/>
              </a:lnSpc>
              <a:buFont typeface="Wingdings" pitchFamily="2" charset="2"/>
              <a:buBlip>
                <a:blip r:embed="rId2"/>
              </a:buBlip>
            </a:pPr>
            <a:r>
              <a:rPr lang="es-ES" sz="2400" b="1" u="sng" dirty="0" smtClean="0">
                <a:latin typeface="Palatino Linotype" pitchFamily="18" charset="0"/>
                <a:cs typeface="Times New Roman" pitchFamily="18" charset="0"/>
              </a:rPr>
              <a:t>Presentación de la demanda</a:t>
            </a:r>
            <a:r>
              <a:rPr lang="es-ES" sz="2400" b="1" dirty="0" smtClean="0">
                <a:latin typeface="Palatino Linotype" pitchFamily="18" charset="0"/>
                <a:cs typeface="Times New Roman" pitchFamily="18" charset="0"/>
              </a:rPr>
              <a:t>:  31 de marzo de 2008.</a:t>
            </a:r>
          </a:p>
          <a:p>
            <a:pPr marL="544513" indent="-544513" algn="just" eaLnBrk="1" hangingPunct="1">
              <a:lnSpc>
                <a:spcPct val="90000"/>
              </a:lnSpc>
              <a:buFont typeface="Wingdings" pitchFamily="2" charset="2"/>
              <a:buBlip>
                <a:blip r:embed="rId2"/>
              </a:buBlip>
            </a:pPr>
            <a:endParaRPr lang="es-ES" sz="2400" b="1" dirty="0" smtClean="0">
              <a:latin typeface="Palatino Linotype" pitchFamily="18" charset="0"/>
              <a:cs typeface="Times New Roman" pitchFamily="18" charset="0"/>
            </a:endParaRPr>
          </a:p>
          <a:p>
            <a:pPr marL="544513" indent="-544513" algn="just" eaLnBrk="1" hangingPunct="1">
              <a:lnSpc>
                <a:spcPct val="90000"/>
              </a:lnSpc>
              <a:buFont typeface="Wingdings" pitchFamily="2" charset="2"/>
              <a:buBlip>
                <a:blip r:embed="rId2"/>
              </a:buBlip>
            </a:pPr>
            <a:r>
              <a:rPr lang="es-ES" sz="2400" b="1" u="sng" dirty="0" smtClean="0">
                <a:latin typeface="Palatino Linotype" pitchFamily="18" charset="0"/>
                <a:cs typeface="Times New Roman" pitchFamily="18" charset="0"/>
              </a:rPr>
              <a:t>Empresas demandadas</a:t>
            </a:r>
            <a:r>
              <a:rPr lang="es-ES" sz="2400" b="1" dirty="0" smtClean="0">
                <a:latin typeface="Palatino Linotype" pitchFamily="18" charset="0"/>
                <a:cs typeface="Times New Roman" pitchFamily="18" charset="0"/>
              </a:rPr>
              <a:t>:</a:t>
            </a:r>
          </a:p>
          <a:p>
            <a:pPr marL="544513" indent="-544513" algn="just" eaLnBrk="1" hangingPunct="1">
              <a:lnSpc>
                <a:spcPct val="90000"/>
              </a:lnSpc>
              <a:buNone/>
            </a:pPr>
            <a:endParaRPr lang="es-ES" sz="2800" b="1" dirty="0" smtClean="0">
              <a:latin typeface="Palatino Linotype" pitchFamily="18" charset="0"/>
              <a:cs typeface="Times New Roman" pitchFamily="18" charset="0"/>
            </a:endParaRPr>
          </a:p>
          <a:p>
            <a:pPr marL="1266825" lvl="1" indent="-285750" algn="just" eaLnBrk="1" hangingPunct="1">
              <a:lnSpc>
                <a:spcPct val="90000"/>
              </a:lnSpc>
              <a:buFont typeface="Verdana" pitchFamily="34" charset="0"/>
              <a:buBlip>
                <a:blip r:embed="rId2"/>
              </a:buBlip>
            </a:pPr>
            <a:r>
              <a:rPr lang="es-ES" sz="2400" b="1" dirty="0" smtClean="0">
                <a:latin typeface="Palatino Linotype" pitchFamily="18" charset="0"/>
                <a:cs typeface="Times New Roman" pitchFamily="18" charset="0"/>
              </a:rPr>
              <a:t>Industrias Lácteas, S.A.,</a:t>
            </a:r>
          </a:p>
          <a:p>
            <a:pPr marL="1266825" lvl="1" indent="-285750" algn="just" eaLnBrk="1" hangingPunct="1">
              <a:lnSpc>
                <a:spcPct val="90000"/>
              </a:lnSpc>
              <a:buFont typeface="Verdana" pitchFamily="34" charset="0"/>
              <a:buBlip>
                <a:blip r:embed="rId2"/>
              </a:buBlip>
            </a:pPr>
            <a:r>
              <a:rPr lang="es-ES" sz="2400" b="1" dirty="0" smtClean="0">
                <a:latin typeface="Palatino Linotype" pitchFamily="18" charset="0"/>
                <a:cs typeface="Times New Roman" pitchFamily="18" charset="0"/>
              </a:rPr>
              <a:t>Refrescos Nacionales, S.A.,</a:t>
            </a:r>
          </a:p>
          <a:p>
            <a:pPr marL="1266825" lvl="1" indent="-285750" algn="just" eaLnBrk="1" hangingPunct="1">
              <a:lnSpc>
                <a:spcPct val="90000"/>
              </a:lnSpc>
              <a:buFont typeface="Verdana" pitchFamily="34" charset="0"/>
              <a:buBlip>
                <a:blip r:embed="rId2"/>
              </a:buBlip>
            </a:pPr>
            <a:r>
              <a:rPr lang="es-ES" sz="2400" b="1" dirty="0" smtClean="0">
                <a:latin typeface="Palatino Linotype" pitchFamily="18" charset="0"/>
                <a:cs typeface="Times New Roman" pitchFamily="18" charset="0"/>
              </a:rPr>
              <a:t>Nestlé Panamá, S.A., y</a:t>
            </a:r>
          </a:p>
          <a:p>
            <a:pPr marL="1266825" lvl="1" indent="-285750" algn="just" eaLnBrk="1" hangingPunct="1">
              <a:lnSpc>
                <a:spcPct val="90000"/>
              </a:lnSpc>
              <a:buFont typeface="Verdana" pitchFamily="34" charset="0"/>
              <a:buBlip>
                <a:blip r:embed="rId2"/>
              </a:buBlip>
            </a:pPr>
            <a:r>
              <a:rPr lang="es-ES" sz="2400" b="1" dirty="0" smtClean="0">
                <a:latin typeface="Palatino Linotype" pitchFamily="18" charset="0"/>
                <a:cs typeface="Times New Roman" pitchFamily="18" charset="0"/>
              </a:rPr>
              <a:t>Sociedad de Alimentos de Primera, S.A.</a:t>
            </a:r>
            <a:endParaRPr lang="es-PA" sz="2400" b="1" dirty="0" smtClean="0">
              <a:latin typeface="Palatino Linotype" pitchFamily="18" charset="0"/>
              <a:cs typeface="Times New Roman" pitchFamily="18"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Diapositiva 1&quot;/&gt;&lt;property id=&quot;20307&quot; value=&quot;258&quot;/&gt;&lt;/object&gt;&lt;object type=&quot;3&quot; unique_id=&quot;10005&quot;&gt;&lt;property id=&quot;20148&quot; value=&quot;5&quot;/&gt;&lt;property id=&quot;20300&quot; value=&quot;Diapositiva 2 - &amp;quot;Normativa &amp;quot;&quot;/&gt;&lt;property id=&quot;20307&quot; value=&quot;260&quot;/&gt;&lt;/object&gt;&lt;object type=&quot;3&quot; unique_id=&quot;10006&quot;&gt;&lt;property id=&quot;20148&quot; value=&quot;5&quot;/&gt;&lt;property id=&quot;20300&quot; value=&quot;Diapositiva 3 - &amp;quot;Ley 45 de 31 de Octubre de 2007&amp;quot;&quot;/&gt;&lt;property id=&quot;20307&quot; value=&quot;261&quot;/&gt;&lt;/object&gt;&lt;object type=&quot;3&quot; unique_id=&quot;10007&quot;&gt;&lt;property id=&quot;20148&quot; value=&quot;5&quot;/&gt;&lt;property id=&quot;20300&quot; value=&quot;Diapositiva 4 - &amp;quot;Decreto Ejecutivo N° 8-A &amp;#x0D;&amp;#x0A;de 22 de enero de 2009 &amp;quot;&quot;/&gt;&lt;property id=&quot;20307&quot; value=&quot;262&quot;/&gt;&lt;/object&gt;&lt;object type=&quot;3&quot; unique_id=&quot;10008&quot;&gt;&lt;property id=&quot;20148&quot; value=&quot;5&quot;/&gt;&lt;property id=&quot;20300&quot; value=&quot;Diapositiva 5 - &amp;quot;Guías de Competencia Nuevas&amp;quot;&quot;/&gt;&lt;property id=&quot;20307&quot; value=&quot;263&quot;/&gt;&lt;/object&gt;&lt;object type=&quot;3&quot; unique_id=&quot;10009&quot;&gt;&lt;property id=&quot;20148&quot; value=&quot;5&quot;/&gt;&lt;property id=&quot;20300&quot; value=&quot;Diapositiva 6 - &amp;quot;Guía para la Colaboración Lícita entre Competidores&amp;#x0D;&amp;#x0A;&amp;quot;&quot;/&gt;&lt;property id=&quot;20307&quot; value=&quot;264&quot;/&gt;&lt;/object&gt;&lt;object type=&quot;3&quot; unique_id=&quot;10010&quot;&gt;&lt;property id=&quot;20148&quot; value=&quot;5&quot;/&gt;&lt;property id=&quot;20300&quot; value=&quot;Diapositiva 7 - &amp;quot;Guía para la Colaboración Lícita entre Competidores&amp;#x0D;&amp;#x0A;&amp;quot;&quot;/&gt;&lt;property id=&quot;20307&quot; value=&quot;276&quot;/&gt;&lt;/object&gt;&lt;object type=&quot;3&quot; unique_id=&quot;10011&quot;&gt;&lt;property id=&quot;20148&quot; value=&quot;5&quot;/&gt;&lt;property id=&quot;20300&quot; value=&quot;Diapositiva 8 - &amp;quot;Guía para para el Análisis &amp;#x0D;&amp;#x0A;de las Conductas Verticales&amp;#x0D;&amp;#x0A;&amp;#x0D;&amp;#x0A;&amp;quot;&quot;/&gt;&lt;property id=&quot;20307&quot; value=&quot;265&quot;/&gt;&lt;/object&gt;&lt;object type=&quot;3&quot; unique_id=&quot;10012&quot;&gt;&lt;property id=&quot;20148&quot; value=&quot;5&quot;/&gt;&lt;property id=&quot;20300&quot; value=&quot;Diapositiva 9 - &amp;quot;Investigaciones de Conductas Anticompetitivas&amp;#x0D;&amp;#x0A;&amp;#x0D;&amp;#x0A;&amp;quot;&quot;/&gt;&lt;property id=&quot;20307&quot; value=&quot;266&quot;/&gt;&lt;/object&gt;&lt;object type=&quot;3&quot; unique_id=&quot;10013&quot;&gt;&lt;property id=&quot;20148&quot; value=&quot;5&quot;/&gt;&lt;property id=&quot;20300&quot; value=&quot;Diapositiva 10 - &amp;quot;Acceso al  Mercado de  Telefonía Móvil&amp;#x0D;&amp;#x0A;&amp;#x0D;&amp;#x0A;&amp;#x0D;&amp;#x0A;&amp;quot;&quot;/&gt;&lt;property id=&quot;20307&quot; value=&quot;268&quot;/&gt;&lt;/object&gt;&lt;object type=&quot;3&quot; unique_id=&quot;10014&quot;&gt;&lt;property id=&quot;20148&quot; value=&quot;5&quot;/&gt;&lt;property id=&quot;20300&quot; value=&quot;Diapositiva 11 - &amp;quot;Transmisión  de Partidos de Béisbol&amp;#x0D;&amp;#x0A;&amp;#x0D;&amp;#x0A;&amp;#x0D;&amp;#x0A;&amp;quot;&quot;/&gt;&lt;property id=&quot;20307&quot; value=&quot;269&quot;/&gt;&lt;/object&gt;&lt;object type=&quot;3&quot; unique_id=&quot;10015&quot;&gt;&lt;property id=&quot;20148&quot; value=&quot;5&quot;/&gt;&lt;property id=&quot;20300&quot; value=&quot;Diapositiva 12 - &amp;quot;Habla Buco, Rantan, Pocotón&amp;#x0D;&amp;#x0A;&amp;#x0D;&amp;#x0A;&amp;#x0D;&amp;#x0A;&amp;#x0D;&amp;#x0A;&amp;quot;&quot;/&gt;&lt;property id=&quot;20307&quot; value=&quot;270&quot;/&gt;&lt;/object&gt;&lt;object type=&quot;3&quot; unique_id=&quot;10016&quot;&gt;&lt;property id=&quot;20148&quot; value=&quot;5&quot;/&gt;&lt;property id=&quot;20300&quot; value=&quot;Diapositiva 13 - &amp;quot;Super Plan Empresarial  &amp;#x0D;&amp;#x0A;&amp;#x0D;&amp;#x0A;&amp;#x0D;&amp;#x0A;&amp;#x0D;&amp;#x0A;&amp;quot;&quot;/&gt;&lt;property id=&quot;20307&quot; value=&quot;271&quot;/&gt;&lt;/object&gt;&lt;object type=&quot;3&quot; unique_id=&quot;10017&quot;&gt;&lt;property id=&quot;20148&quot; value=&quot;5&quot;/&gt;&lt;property id=&quot;20300&quot; value=&quot;Diapositiva 14 - &amp;quot;Verificación Previa de Concentraciones Económicas&amp;#x0D;&amp;#x0A;&amp;#x0D;&amp;#x0A;&amp;quot;&quot;/&gt;&lt;property id=&quot;20307&quot; value=&quot;267&quot;/&gt;&lt;/object&gt;&lt;object type=&quot;3&quot; unique_id=&quot;10018&quot;&gt;&lt;property id=&quot;20148&quot; value=&quot;5&quot;/&gt;&lt;property id=&quot;20300&quot; value=&quot;Diapositiva 15 - &amp;quot;Concentración entre Movistar&amp;#x0D;&amp;#x0A;y Bellsouth de Panamá&amp;#x0D;&amp;#x0A;&amp;#x0D;&amp;#x0A;&amp;#x0D;&amp;#x0A;&amp;quot;&quot;/&gt;&lt;property id=&quot;20307&quot; value=&quot;272&quot;/&gt;&lt;/object&gt;&lt;object type=&quot;3&quot; unique_id=&quot;10019&quot;&gt;&lt;property id=&quot;20148&quot; value=&quot;5&quot;/&gt;&lt;property id=&quot;20300&quot; value=&quot;Diapositiva 16 - &amp;quot;&amp;#x0D;&amp;#x0A;&amp;#x0D;&amp;#x0A;&amp;#x0D;&amp;#x0A;&amp;quot;&quot;/&gt;&lt;property id=&quot;20307&quot; value=&quot;273&quot;/&gt;&lt;/object&gt;&lt;object type=&quot;3&quot; unique_id=&quot;10020&quot;&gt;&lt;property id=&quot;20148&quot; value=&quot;5&quot;/&gt;&lt;property id=&quot;20300&quot; value=&quot;Diapositiva 17&quot;/&gt;&lt;property id=&quot;20307&quot; value=&quot;275&quot;/&gt;&lt;/object&gt;&lt;object type=&quot;3&quot; unique_id=&quot;10021&quot;&gt;&lt;property id=&quot;20148&quot; value=&quot;5&quot;/&gt;&lt;property id=&quot;20300&quot; value=&quot;Diapositiva 18 - &amp;quot;www.acodeco.gob.pa&amp;#x0D;&amp;#x0A;&amp;#x0D;&amp;#x0A;        MUCHAS GRACIAS.........&amp;#x0D;&amp;#x0A;&amp;#x0D;&amp;#x0A;&amp;quot;&quot;/&gt;&lt;property id=&quot;20307&quot; value=&quot;274&quot;/&gt;&lt;/object&gt;&lt;/object&gt;&lt;/object&gt;&lt;/database&gt;"/>
  <p:tag name="SECTOMILLISECCONVERTED" val="1"/>
</p:tagLst>
</file>

<file path=ppt/theme/theme1.xml><?xml version="1.0" encoding="utf-8"?>
<a:theme xmlns:a="http://schemas.openxmlformats.org/drawingml/2006/main" name="10_Concurrencia">
  <a:themeElements>
    <a:clrScheme name="10_Concurrencia 1">
      <a:dk1>
        <a:srgbClr val="000000"/>
      </a:dk1>
      <a:lt1>
        <a:srgbClr val="FFFFFF"/>
      </a:lt1>
      <a:dk2>
        <a:srgbClr val="575F6D"/>
      </a:dk2>
      <a:lt2>
        <a:srgbClr val="FFF39D"/>
      </a:lt2>
      <a:accent1>
        <a:srgbClr val="FE8637"/>
      </a:accent1>
      <a:accent2>
        <a:srgbClr val="7598D9"/>
      </a:accent2>
      <a:accent3>
        <a:srgbClr val="FFFFFF"/>
      </a:accent3>
      <a:accent4>
        <a:srgbClr val="000000"/>
      </a:accent4>
      <a:accent5>
        <a:srgbClr val="FEC3AE"/>
      </a:accent5>
      <a:accent6>
        <a:srgbClr val="6989C4"/>
      </a:accent6>
      <a:hlink>
        <a:srgbClr val="D2611C"/>
      </a:hlink>
      <a:folHlink>
        <a:srgbClr val="3B435B"/>
      </a:folHlink>
    </a:clrScheme>
    <a:fontScheme name="10_Concurrenci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0_Concurrencia 1">
        <a:dk1>
          <a:srgbClr val="000000"/>
        </a:dk1>
        <a:lt1>
          <a:srgbClr val="FFFFFF"/>
        </a:lt1>
        <a:dk2>
          <a:srgbClr val="575F6D"/>
        </a:dk2>
        <a:lt2>
          <a:srgbClr val="FFF39D"/>
        </a:lt2>
        <a:accent1>
          <a:srgbClr val="FE8637"/>
        </a:accent1>
        <a:accent2>
          <a:srgbClr val="7598D9"/>
        </a:accent2>
        <a:accent3>
          <a:srgbClr val="FFFFFF"/>
        </a:accent3>
        <a:accent4>
          <a:srgbClr val="000000"/>
        </a:accent4>
        <a:accent5>
          <a:srgbClr val="FEC3AE"/>
        </a:accent5>
        <a:accent6>
          <a:srgbClr val="6989C4"/>
        </a:accent6>
        <a:hlink>
          <a:srgbClr val="D2611C"/>
        </a:hlink>
        <a:folHlink>
          <a:srgbClr val="3B435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3_Concurrencia">
  <a:themeElements>
    <a:clrScheme name="13_Concurrencia 1">
      <a:dk1>
        <a:srgbClr val="000000"/>
      </a:dk1>
      <a:lt1>
        <a:srgbClr val="FFFFFF"/>
      </a:lt1>
      <a:dk2>
        <a:srgbClr val="575F6D"/>
      </a:dk2>
      <a:lt2>
        <a:srgbClr val="FFF39D"/>
      </a:lt2>
      <a:accent1>
        <a:srgbClr val="FE8637"/>
      </a:accent1>
      <a:accent2>
        <a:srgbClr val="7598D9"/>
      </a:accent2>
      <a:accent3>
        <a:srgbClr val="FFFFFF"/>
      </a:accent3>
      <a:accent4>
        <a:srgbClr val="000000"/>
      </a:accent4>
      <a:accent5>
        <a:srgbClr val="FEC3AE"/>
      </a:accent5>
      <a:accent6>
        <a:srgbClr val="6989C4"/>
      </a:accent6>
      <a:hlink>
        <a:srgbClr val="D2611C"/>
      </a:hlink>
      <a:folHlink>
        <a:srgbClr val="3B435B"/>
      </a:folHlink>
    </a:clrScheme>
    <a:fontScheme name="13_Concurrencia">
      <a:majorFont>
        <a:latin typeface="Palatino"/>
        <a:ea typeface=""/>
        <a:cs typeface=""/>
      </a:majorFont>
      <a:minorFont>
        <a:latin typeface="Palatin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3_Concurrencia 1">
        <a:dk1>
          <a:srgbClr val="000000"/>
        </a:dk1>
        <a:lt1>
          <a:srgbClr val="FFFFFF"/>
        </a:lt1>
        <a:dk2>
          <a:srgbClr val="575F6D"/>
        </a:dk2>
        <a:lt2>
          <a:srgbClr val="FFF39D"/>
        </a:lt2>
        <a:accent1>
          <a:srgbClr val="FE8637"/>
        </a:accent1>
        <a:accent2>
          <a:srgbClr val="7598D9"/>
        </a:accent2>
        <a:accent3>
          <a:srgbClr val="FFFFFF"/>
        </a:accent3>
        <a:accent4>
          <a:srgbClr val="000000"/>
        </a:accent4>
        <a:accent5>
          <a:srgbClr val="FEC3AE"/>
        </a:accent5>
        <a:accent6>
          <a:srgbClr val="6989C4"/>
        </a:accent6>
        <a:hlink>
          <a:srgbClr val="D2611C"/>
        </a:hlink>
        <a:folHlink>
          <a:srgbClr val="3B435B"/>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Actualidad sobre CBA (17-Mar-10)</Template>
  <TotalTime>2721</TotalTime>
  <Words>986</Words>
  <Application>Microsoft Office PowerPoint</Application>
  <PresentationFormat>Presentación en pantalla (4:3)</PresentationFormat>
  <Paragraphs>299</Paragraphs>
  <Slides>23</Slides>
  <Notes>2</Notes>
  <HiddenSlides>0</HiddenSlides>
  <MMClips>0</MMClips>
  <ScaleCrop>false</ScaleCrop>
  <HeadingPairs>
    <vt:vector size="4" baseType="variant">
      <vt:variant>
        <vt:lpstr>Tema</vt:lpstr>
      </vt:variant>
      <vt:variant>
        <vt:i4>2</vt:i4>
      </vt:variant>
      <vt:variant>
        <vt:lpstr>Títulos de diapositiva</vt:lpstr>
      </vt:variant>
      <vt:variant>
        <vt:i4>23</vt:i4>
      </vt:variant>
    </vt:vector>
  </HeadingPairs>
  <TitlesOfParts>
    <vt:vector size="25" baseType="lpstr">
      <vt:lpstr>10_Concurrencia</vt:lpstr>
      <vt:lpstr>13_Concurrencia</vt:lpstr>
      <vt:lpstr>Diapositiva 1</vt:lpstr>
      <vt:lpstr>  Procesos Judiciales Demandados en 2008  </vt:lpstr>
      <vt:lpstr> Procesos Judiciales  Demandados en 2009  </vt:lpstr>
      <vt:lpstr>Procesos Judiciales Demandados en 2010</vt:lpstr>
      <vt:lpstr>ACODECO vs. propietarios de ocho gasolineras de Santiago.</vt:lpstr>
      <vt:lpstr>ACODECO vs. propietarios de ocho gasolineras de Santiago.</vt:lpstr>
      <vt:lpstr>ACODECO vs empresas arroceras de Chiriquí.</vt:lpstr>
      <vt:lpstr>ACODECO vs empresas arroceras de Chiriquí.</vt:lpstr>
      <vt:lpstr> ACODECO vs empresas procesadoras de leche. </vt:lpstr>
      <vt:lpstr> ACODECO vs empresas procesadoras de leche. </vt:lpstr>
      <vt:lpstr>ACODECO vs empresa mayorista de venta de combustible.</vt:lpstr>
      <vt:lpstr>ACODECO vs empresa mayorista de venta de combustible.</vt:lpstr>
      <vt:lpstr>ACODECO vs. Cinco transportistas de carga de Colón.</vt:lpstr>
      <vt:lpstr>ACODECO vs. Cinco transportistas de carga de Colón.</vt:lpstr>
      <vt:lpstr>ACODECO vs diez lavanderías de Cerro Viento y San Antonio.</vt:lpstr>
      <vt:lpstr>ACODECO vs diez lavanderías de Cerro Viento y San Antonio.</vt:lpstr>
      <vt:lpstr> ACODECO vs nueve empresas avícolas. </vt:lpstr>
      <vt:lpstr> ACODECO vs nueve empresas avícolas. </vt:lpstr>
      <vt:lpstr>  Demandas por Prácticas Monopolísticas presentadas por ACODECO en trámite en los Tribunales de Justicia. </vt:lpstr>
      <vt:lpstr>Demandas por Prácticas Monopolísticas presentadas por ACODECO durante los años 2008-2010 ante los Tribunales de  Justicia. </vt:lpstr>
      <vt:lpstr>Total de procesos demandados desde la creación de la institución.</vt:lpstr>
      <vt:lpstr>Procesos demandados finalizados y modalidad de terminación.</vt:lpstr>
      <vt:lpstr>Diapositiva 23</vt:lpstr>
    </vt:vector>
  </TitlesOfParts>
  <Company>ACODECO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ACODECO</dc:creator>
  <cp:lastModifiedBy>Olivia de Muñoz</cp:lastModifiedBy>
  <cp:revision>244</cp:revision>
  <dcterms:created xsi:type="dcterms:W3CDTF">2009-04-29T16:45:32Z</dcterms:created>
  <dcterms:modified xsi:type="dcterms:W3CDTF">2011-02-02T19:25:18Z</dcterms:modified>
</cp:coreProperties>
</file>